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75" r:id="rId14"/>
    <p:sldId id="268" r:id="rId15"/>
    <p:sldId id="374" r:id="rId16"/>
    <p:sldId id="269" r:id="rId17"/>
    <p:sldId id="270" r:id="rId18"/>
    <p:sldId id="376" r:id="rId19"/>
    <p:sldId id="271" r:id="rId20"/>
    <p:sldId id="377" r:id="rId21"/>
    <p:sldId id="272" r:id="rId22"/>
    <p:sldId id="273" r:id="rId23"/>
    <p:sldId id="274" r:id="rId24"/>
    <p:sldId id="275" r:id="rId25"/>
    <p:sldId id="276" r:id="rId26"/>
    <p:sldId id="378" r:id="rId27"/>
    <p:sldId id="277" r:id="rId28"/>
    <p:sldId id="278" r:id="rId29"/>
    <p:sldId id="279" r:id="rId30"/>
    <p:sldId id="280" r:id="rId31"/>
    <p:sldId id="281" r:id="rId32"/>
    <p:sldId id="379" r:id="rId33"/>
    <p:sldId id="380" r:id="rId34"/>
    <p:sldId id="381" r:id="rId35"/>
    <p:sldId id="282" r:id="rId36"/>
    <p:sldId id="382" r:id="rId37"/>
    <p:sldId id="387" r:id="rId38"/>
    <p:sldId id="388" r:id="rId39"/>
    <p:sldId id="396" r:id="rId40"/>
    <p:sldId id="397" r:id="rId41"/>
    <p:sldId id="389" r:id="rId42"/>
    <p:sldId id="390" r:id="rId43"/>
    <p:sldId id="391" r:id="rId44"/>
    <p:sldId id="392" r:id="rId45"/>
    <p:sldId id="393" r:id="rId46"/>
    <p:sldId id="394" r:id="rId47"/>
    <p:sldId id="395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99"/>
    <a:srgbClr val="FFFF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75CC7E4-F38C-44B6-8114-9ABF76D6A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6FD78F-5C2B-4A5C-B1AA-C781FCD76CE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EDBDA6-79B1-4DB0-925A-7FEEADA1C91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E8B7CB-8D71-4016-BDD7-7CB08D55C50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82086-330A-4B9B-B833-66E606FFE82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A98DA-82CE-454C-917F-D4184987810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8D450-736A-4BFF-B420-D2BE0068070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1DA70-02E1-4602-9777-D3FC9D95CF0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FB6DE-5C07-45F2-AB2B-6293BD1EEE4C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2456CE-3D83-47A9-9029-54AC1EA0230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7376B5-5D4F-4039-AC82-39109788F93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A834E-1A85-48B1-ACC8-3636E54BABE7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606A2-56DD-4C78-880A-6AE84E0FF52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AD7A5-FBE8-47D2-9941-1154578753C1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4E8675-C97D-4261-AB4A-DE47108EA07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C33EE1-5DB8-4FD6-9FC4-8A4FA88B995E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E11E6-11CF-45EB-930B-E384AA7DE43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367E-69F6-4257-A64E-814CB998EB2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810A12-B2D1-44FE-92A1-5E52FCF51C9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190CDE-671C-4B29-B16C-1B82C0293725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B0684E-BEC7-4F0D-88D1-EDBC6BEFD897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62E797-90D3-4F9B-A0B2-616A76080C5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527945-D1E4-4C91-B467-3D60A8022086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0DE7EE-3489-4405-9CD3-8D6EED7489E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ADC818-1D03-4A10-BD24-49DD33D6AB2A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468024-0857-46C7-B55A-C4A899468A53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B3FD3C-EF10-4E39-8C6D-87C70D4E44D1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0AE78-146E-4008-97FC-4C73DBBF5636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4C583E-4710-42DC-AB77-0509C1D9925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8763FB-4D68-4DBC-BF0A-2A7483CAE129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EEE937-DF37-4398-9846-FB625702CEE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11606D-C346-4119-8B18-91CBFE551B4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EA4102-34F1-40F2-82BF-71F24AED447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0AFE19-E049-407C-B74D-51BF54FD8B0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9BEFBD-3E66-4F9C-B4BC-94F3AEDBD564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A3DAB5-5455-41CF-8668-9094C789047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356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6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C695A-573E-495E-BBCE-CDE672DB6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18875-8580-443B-ADE7-A052D427C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8FAE-4AC0-4F1D-85CE-239542E17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8C95F-6A73-466A-AF8F-01304B34B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99A10-54B6-4EA8-AC47-29BAEA659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6B19-58A8-4859-BEEE-E5CDF3F51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9C919-C47E-47FE-B874-7F4431182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9D22E-3B2A-415E-A0ED-C59924D5B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F6DC2-B1E2-4918-8F24-7D9A7682E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7972D-987B-427F-A501-E8EDF771B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6BEE1-29CC-4913-8F0C-EE97A1CF3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69E80-6366-4926-8562-F00DA6E9B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253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3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4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4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54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254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4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4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2254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4244BB2-C83F-4097-8072-6C0254C6E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google.rs/imgres?imgurl=http://www.phac-aspc.gc.ca/publicat/uvpd-mjmepv/vol5-3/images/dengue_e.gif&amp;imgrefurl=http://www.phac-aspc.gc.ca/publicat/uvpd-mjmepv/vol5-3/index-eng.php&amp;usg=__oJ9J3c2SqZk_5gLQ3NUMLEE2f0M=&amp;h=360&amp;w=450&amp;sz=12&amp;hl=sr&amp;start=24&amp;itbs=1&amp;tbnid=4m5oPD8cRa7x4M:&amp;tbnh=102&amp;tbnw=127&amp;prev=/images?q=Exanthema+subitum&amp;start=20&amp;hl=sr&amp;sa=N&amp;gbv=2&amp;ndsp=20&amp;tbs=isch:1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google.rs/imgres?imgurl=http://www.novyvek.cz/pics_cl/cla_742_1.jpg&amp;imgrefurl=http://www.novyvek.cz/?sekce=maminka&amp;pg=clanek&amp;id=742&amp;usg=__jN9QSPp_aps7DccYocPNbx5Qhug=&amp;h=215&amp;w=215&amp;sz=7&amp;hl=sr&amp;start=94&amp;itbs=1&amp;tbnid=kysgVdIHqXnJAM:&amp;tbnh=106&amp;tbnw=106&amp;prev=/images?q=Exanthema+subitum&amp;start=80&amp;hl=sr&amp;sa=N&amp;gbv=2&amp;ndsp=20&amp;tbs=isch:1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rs/imgres?imgurl=http://bryanking.net/wp-content/uploads/2009/05/roseola_exanthem_subitum-150x150.jpg&amp;imgrefurl=http://bryanking.net/tag/common-infectious-disease/&amp;usg=__679Q4evyvGdZXRup09nnMfvDUcU=&amp;h=150&amp;w=150&amp;sz=7&amp;hl=sr&amp;start=46&amp;itbs=1&amp;tbnid=l2d9qsoPjUOsgM:&amp;tbnh=96&amp;tbnw=96&amp;prev=/images?q=Exanthema+subitum&amp;start=40&amp;hl=sr&amp;sa=N&amp;gbv=2&amp;ndsp=20&amp;tbs=isch:1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google.rs/imgres?imgurl=http://www12.0zz0.com/2009/01/07/09/445680506.jpg&amp;imgrefurl=http://www.rnen.com/vb/showthread.php?t=9515&amp;usg=__PF5uE7mfFpoYQTl99ZE91dXj0J4=&amp;h=298&amp;w=260&amp;sz=11&amp;hl=sr&amp;start=57&amp;itbs=1&amp;tbnid=pO07oGnoU0Ck5M:&amp;tbnh=116&amp;tbnw=101&amp;prev=/images?q=Exanthema+subitum&amp;start=40&amp;hl=sr&amp;sa=N&amp;gbv=2&amp;ndsp=20&amp;tbs=isch:1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2C5D0-70E0-45C0-9831-11809E3188D9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667000" y="2362200"/>
            <a:ext cx="4068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OSIPNE GROZNICE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429000" y="4038600"/>
            <a:ext cx="264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Prof. dr Predrag </a:t>
            </a:r>
            <a:r>
              <a:rPr lang="sr-Latn-CS"/>
              <a:t>Čanović</a:t>
            </a:r>
            <a:endParaRPr lang="en-US"/>
          </a:p>
        </p:txBody>
      </p:sp>
    </p:spTree>
  </p:cSld>
  <p:clrMapOvr>
    <a:masterClrMapping/>
  </p:clrMapOvr>
  <p:transition advTm="1949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A5E7A-A778-4001-AD8E-32DD438AB9B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524000" y="696913"/>
            <a:ext cx="3198813" cy="60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tIns="152352" bIns="76176" anchor="ctr">
            <a:spAutoFit/>
          </a:bodyPr>
          <a:lstStyle/>
          <a:p>
            <a:pPr eaLnBrk="1" hangingPunct="1"/>
            <a:r>
              <a:rPr lang="sl-SI" sz="2400" b="1">
                <a:solidFill>
                  <a:srgbClr val="FFFF00"/>
                </a:solidFill>
              </a:rPr>
              <a:t>CRVENKA-</a:t>
            </a:r>
            <a:r>
              <a:rPr lang="sl-SI" sz="2400" b="1" i="1">
                <a:solidFill>
                  <a:srgbClr val="FFFF00"/>
                </a:solidFill>
              </a:rPr>
              <a:t>RUBELLA</a:t>
            </a:r>
            <a:endParaRPr lang="sl-SI" sz="24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524000" y="2057400"/>
            <a:ext cx="1271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</a:rPr>
              <a:t>Definicija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143000" y="2971800"/>
            <a:ext cx="7315200" cy="1089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sl-SI"/>
              <a:t>Rubela je akutno virusno oboljenje iz grupe osipnih groznica koje se karakteriše blagom morbiliformnom ospom i adenopatijom.</a:t>
            </a:r>
            <a:endParaRPr lang="en-US"/>
          </a:p>
        </p:txBody>
      </p:sp>
      <p:pic>
        <p:nvPicPr>
          <p:cNvPr id="7" name="~PP1411.WAV">
            <a:hlinkClick r:id="" action="ppaction://media"/>
          </p:cNvPr>
          <p:cNvPicPr>
            <a:picLocks noRot="1" noChangeAspect="1"/>
          </p:cNvPicPr>
          <p:nvPr>
            <a:wavAudioFile r:embed="rId1" name="~PP1411.WAV"/>
          </p:nvPr>
        </p:nvPicPr>
        <p:blipFill>
          <a:blip r:embed="rId4" cstate="print"/>
          <a:stretch>
            <a:fillRect/>
          </a:stretch>
        </p:blipFill>
        <p:spPr>
          <a:xfrm>
            <a:off x="8737600" y="645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5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FA4E1-8FF8-4D09-998D-6AA798BB835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066800" y="1219200"/>
            <a:ext cx="7848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 lvl="2">
              <a:lnSpc>
                <a:spcPct val="130000"/>
              </a:lnSpc>
            </a:pP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uzročnik oboljenja virus (Togaviridae),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nazofarinks ― krv → RES ― krv → ciljni organi.</a:t>
            </a:r>
            <a:endParaRPr lang="sl-SI" b="1"/>
          </a:p>
          <a:p>
            <a:pPr>
              <a:lnSpc>
                <a:spcPct val="130000"/>
              </a:lnSpc>
              <a:buFontTx/>
              <a:buChar char="•"/>
            </a:pPr>
            <a:endParaRPr lang="sl-SI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 lvl="2">
              <a:lnSpc>
                <a:spcPct val="130000"/>
              </a:lnSpc>
            </a:pP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izvor infekcije je bolesnik (najzarazniji je 5 dana pre i 5 dana nakon</a:t>
            </a:r>
            <a:br>
              <a:rPr lang="sl-SI"/>
            </a:br>
            <a:r>
              <a:rPr lang="sl-SI"/>
              <a:t>  izbijanja ospe),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put širenja infekcije: kapljični,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javlja se sporadično ili u epidemijama, najčešće zimi i u proleće,</a:t>
            </a:r>
          </a:p>
          <a:p>
            <a:pPr>
              <a:lnSpc>
                <a:spcPct val="130000"/>
              </a:lnSpc>
              <a:buFont typeface="Arial" charset="0"/>
              <a:buChar char="-"/>
            </a:pPr>
            <a:r>
              <a:rPr lang="sl-SI"/>
              <a:t> najčešće oboljevaju deca od 7-14 godina.</a:t>
            </a:r>
            <a:endParaRPr lang="en-US"/>
          </a:p>
        </p:txBody>
      </p:sp>
    </p:spTree>
  </p:cSld>
  <p:clrMapOvr>
    <a:masterClrMapping/>
  </p:clrMapOvr>
  <p:transition advTm="6949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AB9E59-FB32-4A57-BFD4-2BBEE46E0C3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066800" y="457200"/>
            <a:ext cx="74676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Klinička slika</a:t>
            </a:r>
            <a:endParaRPr lang="sl-SI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sl-SI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Inkubacija</a:t>
            </a:r>
            <a:r>
              <a:rPr lang="sl-SI" i="1"/>
              <a:t>:</a:t>
            </a:r>
            <a:r>
              <a:rPr lang="sl-SI"/>
              <a:t> 11-23 dana</a:t>
            </a:r>
          </a:p>
          <a:p>
            <a:pPr>
              <a:lnSpc>
                <a:spcPct val="120000"/>
              </a:lnSpc>
            </a:pPr>
            <a:r>
              <a:rPr lang="sl-SI"/>
              <a:t>Bolest protiče kroz tri stadijuma: </a:t>
            </a:r>
            <a:r>
              <a:rPr lang="sl-SI" i="1"/>
              <a:t>kataralni</a:t>
            </a:r>
            <a:r>
              <a:rPr lang="sl-SI"/>
              <a:t>, </a:t>
            </a:r>
            <a:r>
              <a:rPr lang="sl-SI" i="1"/>
              <a:t>osipni</a:t>
            </a:r>
            <a:r>
              <a:rPr lang="sl-SI"/>
              <a:t> </a:t>
            </a:r>
            <a:r>
              <a:rPr lang="sl-SI" i="1"/>
              <a:t>i</a:t>
            </a:r>
            <a:r>
              <a:rPr lang="sl-SI"/>
              <a:t> </a:t>
            </a:r>
            <a:r>
              <a:rPr lang="sl-SI" i="1"/>
              <a:t>reko</a:t>
            </a:r>
            <a:r>
              <a:rPr lang="en-US" i="1"/>
              <a:t>n</a:t>
            </a:r>
            <a:r>
              <a:rPr lang="sl-SI" i="1"/>
              <a:t>valescentni</a:t>
            </a:r>
            <a:r>
              <a:rPr lang="en-US" i="1"/>
              <a:t>.</a:t>
            </a:r>
            <a:endParaRPr lang="sl-SI" i="1"/>
          </a:p>
          <a:p>
            <a:pPr>
              <a:lnSpc>
                <a:spcPct val="120000"/>
              </a:lnSpc>
            </a:pPr>
            <a:endParaRPr lang="sl-SI" i="1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A - Kataralni stadijum</a:t>
            </a:r>
            <a:endParaRPr lang="sl-SI">
              <a:solidFill>
                <a:srgbClr val="FFFF66"/>
              </a:solidFill>
            </a:endParaRPr>
          </a:p>
          <a:p>
            <a:pPr marL="228600" lvl="2">
              <a:lnSpc>
                <a:spcPct val="120000"/>
              </a:lnSpc>
            </a:pPr>
            <a:r>
              <a:rPr lang="sl-SI"/>
              <a:t>- slabo izražen, traje 1-2 dana.</a:t>
            </a:r>
            <a:endParaRPr lang="sl-SI" i="1"/>
          </a:p>
          <a:p>
            <a:pPr>
              <a:lnSpc>
                <a:spcPct val="120000"/>
              </a:lnSpc>
            </a:pPr>
            <a:endParaRPr lang="sl-SI" i="1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B - Osipni stadijum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morfologija: makulo-papulozna ospa, redje eritematozna,</a:t>
            </a:r>
          </a:p>
          <a:p>
            <a:pPr>
              <a:lnSpc>
                <a:spcPct val="120000"/>
              </a:lnSpc>
            </a:pPr>
            <a:r>
              <a:rPr lang="sl-SI"/>
              <a:t>- najpre na licu, zatim se spušta na trup i ekstremitete (lokalizuje se </a:t>
            </a:r>
            <a:br>
              <a:rPr lang="sl-SI"/>
            </a:br>
            <a:r>
              <a:rPr lang="sl-SI"/>
              <a:t>  po celom telu),</a:t>
            </a:r>
          </a:p>
          <a:p>
            <a:pPr>
              <a:lnSpc>
                <a:spcPct val="120000"/>
              </a:lnSpc>
            </a:pPr>
            <a:r>
              <a:rPr lang="sl-SI"/>
              <a:t>- traje 1-3 dana,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sl-SI"/>
              <a:t> karakteristično je uvećanje okcipitalnih limfnih žlezda (održavaju </a:t>
            </a:r>
            <a:br>
              <a:rPr lang="sl-SI"/>
            </a:br>
            <a:r>
              <a:rPr lang="sl-SI"/>
              <a:t>  se 2-3 nedelje).</a:t>
            </a:r>
            <a:endParaRPr lang="sl-SI" i="1"/>
          </a:p>
          <a:p>
            <a:pPr>
              <a:lnSpc>
                <a:spcPct val="120000"/>
              </a:lnSpc>
            </a:pPr>
            <a:endParaRPr lang="sl-SI" i="1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C - Rekonvalescentni stadijum</a:t>
            </a:r>
            <a:endParaRPr lang="en-US" i="1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 advTm="635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BA3CB-C595-4E11-93F0-F74F5D64883F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962025" y="4849813"/>
            <a:ext cx="283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1" hangingPunct="1"/>
            <a:r>
              <a:rPr lang="sr-Latn-CS" sz="2000" i="1">
                <a:latin typeface="Arial" charset="0"/>
              </a:rPr>
              <a:t>Rubela  sa </a:t>
            </a:r>
            <a:endParaRPr lang="en-US" sz="2000" i="1">
              <a:latin typeface="Arial" charset="0"/>
            </a:endParaRPr>
          </a:p>
          <a:p>
            <a:pPr algn="r" eaLnBrk="1" hangingPunct="1"/>
            <a:r>
              <a:rPr lang="sr-Latn-CS" sz="2000" i="1">
                <a:latin typeface="Arial" charset="0"/>
              </a:rPr>
              <a:t>morbiliformnom ospom</a:t>
            </a:r>
            <a:r>
              <a:rPr lang="en-US" sz="2000" i="1">
                <a:latin typeface="Arial" charset="0"/>
              </a:rPr>
              <a:t> </a:t>
            </a:r>
          </a:p>
        </p:txBody>
      </p:sp>
      <p:pic>
        <p:nvPicPr>
          <p:cNvPr id="15365" name="Picture 3" descr="hdc_0001_0001_0_img00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" y="511175"/>
            <a:ext cx="4878388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rubellaGermanMeasles_4414_lg"/>
          <p:cNvPicPr>
            <a:picLocks noChangeAspect="1" noChangeArrowheads="1"/>
          </p:cNvPicPr>
          <p:nvPr/>
        </p:nvPicPr>
        <p:blipFill>
          <a:blip r:embed="rId4" cstate="print"/>
          <a:srcRect r="6253"/>
          <a:stretch>
            <a:fillRect/>
          </a:stretch>
        </p:blipFill>
        <p:spPr bwMode="auto">
          <a:xfrm>
            <a:off x="5224463" y="511175"/>
            <a:ext cx="3919537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 descr="Rubel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4463" y="3775075"/>
            <a:ext cx="3919537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6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8B9F6D-B13B-4A97-9316-8770DBFC1F5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143000" y="457200"/>
            <a:ext cx="75438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Komplikacije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artritis,</a:t>
            </a:r>
          </a:p>
          <a:p>
            <a:pPr>
              <a:lnSpc>
                <a:spcPct val="120000"/>
              </a:lnSpc>
            </a:pPr>
            <a:r>
              <a:rPr lang="sl-SI"/>
              <a:t>- trombocitopenijska purpura,</a:t>
            </a:r>
          </a:p>
          <a:p>
            <a:pPr>
              <a:lnSpc>
                <a:spcPct val="120000"/>
              </a:lnSpc>
            </a:pPr>
            <a:r>
              <a:rPr lang="sl-SI"/>
              <a:t>- encefalitis,</a:t>
            </a:r>
          </a:p>
          <a:p>
            <a:pPr>
              <a:lnSpc>
                <a:spcPct val="120000"/>
              </a:lnSpc>
            </a:pPr>
            <a:r>
              <a:rPr lang="sl-SI"/>
              <a:t>- kongenitalne malformacije u trudnoći.</a:t>
            </a:r>
            <a:endParaRPr lang="sl-SI" b="1"/>
          </a:p>
          <a:p>
            <a:pPr>
              <a:lnSpc>
                <a:spcPct val="120000"/>
              </a:lnSpc>
            </a:pPr>
            <a:endParaRPr lang="sl-SI" b="1">
              <a:solidFill>
                <a:srgbClr val="FFFF00"/>
              </a:solidFill>
            </a:endParaRPr>
          </a:p>
        </p:txBody>
      </p:sp>
      <p:graphicFrame>
        <p:nvGraphicFramePr>
          <p:cNvPr id="134245" name="Group 101"/>
          <p:cNvGraphicFramePr>
            <a:graphicFrameLocks noGrp="1"/>
          </p:cNvGraphicFramePr>
          <p:nvPr>
            <p:ph/>
          </p:nvPr>
        </p:nvGraphicFramePr>
        <p:xfrm>
          <a:off x="1066800" y="2971800"/>
          <a:ext cx="7543800" cy="3124200"/>
        </p:xfrm>
        <a:graphic>
          <a:graphicData uri="http://schemas.openxmlformats.org/drawingml/2006/table">
            <a:tbl>
              <a:tblPr/>
              <a:tblGrid>
                <a:gridCol w="3729038"/>
                <a:gridCol w="3814762"/>
              </a:tblGrid>
              <a:tr h="390525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Rizik od transplacentarnog prenosa virusa rubele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Starost trudnoće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 prvih 12 nedelja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13. do 14.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nedelje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15. do 24. nedelje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 mesec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 mesec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IX mesec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5576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DF427E-F8B7-4D53-BBB7-0C61FD8063B5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1295400"/>
            <a:ext cx="77724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sl-SI"/>
          </a:p>
          <a:p>
            <a:pPr>
              <a:lnSpc>
                <a:spcPct val="12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20000"/>
              </a:lnSpc>
            </a:pPr>
            <a:r>
              <a:rPr lang="sl-SI"/>
              <a:t>- epidemiološki podaci,</a:t>
            </a:r>
          </a:p>
          <a:p>
            <a:pPr>
              <a:lnSpc>
                <a:spcPct val="120000"/>
              </a:lnSpc>
            </a:pPr>
            <a:r>
              <a:rPr lang="sl-SI"/>
              <a:t>- laboratorijske analize (leukopenija, plazmocitoza, izolacija virusa, </a:t>
            </a:r>
            <a:br>
              <a:rPr lang="sl-SI"/>
            </a:br>
            <a:r>
              <a:rPr lang="sl-SI"/>
              <a:t>  serološke reakcije).</a:t>
            </a:r>
            <a:endParaRPr lang="sl-SI" i="1"/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Imunitet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solidan, doživotni,</a:t>
            </a:r>
          </a:p>
          <a:p>
            <a:pPr>
              <a:lnSpc>
                <a:spcPct val="120000"/>
              </a:lnSpc>
            </a:pPr>
            <a:r>
              <a:rPr lang="sl-SI"/>
              <a:t>- opisane reinfekcije (bez viremije).</a:t>
            </a:r>
            <a:endParaRPr lang="sl-SI" b="1"/>
          </a:p>
          <a:p>
            <a:pPr>
              <a:lnSpc>
                <a:spcPct val="120000"/>
              </a:lnSpc>
            </a:pPr>
            <a:endParaRPr lang="sl-SI" b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Terapija i nega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sl-SI"/>
          </a:p>
          <a:p>
            <a:pPr>
              <a:lnSpc>
                <a:spcPct val="120000"/>
              </a:lnSpc>
            </a:pPr>
            <a:r>
              <a:rPr lang="sl-SI"/>
              <a:t>- simptomatska,</a:t>
            </a:r>
          </a:p>
          <a:p>
            <a:pPr>
              <a:lnSpc>
                <a:spcPct val="120000"/>
              </a:lnSpc>
            </a:pPr>
            <a:r>
              <a:rPr lang="sl-SI"/>
              <a:t>- kupanje dozvoljeno i poželjno.</a:t>
            </a:r>
            <a:endParaRPr lang="en-US"/>
          </a:p>
        </p:txBody>
      </p:sp>
    </p:spTree>
  </p:cSld>
  <p:clrMapOvr>
    <a:masterClrMapping/>
  </p:clrMapOvr>
  <p:transition advTm="8380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8ABDD-5B2C-473B-A686-07E4C7DE6FC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1062038" y="909638"/>
            <a:ext cx="4470400" cy="466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sl-SI" sz="2400" b="1">
                <a:solidFill>
                  <a:srgbClr val="FFFF00"/>
                </a:solidFill>
              </a:rPr>
              <a:t>MALE BOGINJE – </a:t>
            </a:r>
            <a:r>
              <a:rPr lang="sl-SI" sz="2400" b="1" i="1">
                <a:solidFill>
                  <a:srgbClr val="FFFF00"/>
                </a:solidFill>
              </a:rPr>
              <a:t>MORBILLI</a:t>
            </a: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066800" y="3048000"/>
            <a:ext cx="7543800" cy="1339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sl-SI"/>
              <a:t>Morbili su akutno virusno oboljenje iz grupe osipnih groznica koje se klinički karakteriše ospom, febrilnošću i kataralnim promenama na sluznici gornjeg dela respiratornog trakta i konjunktiva.</a:t>
            </a:r>
            <a:endParaRPr lang="en-US"/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1143000" y="2286000"/>
            <a:ext cx="12715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sl-SI" b="1">
                <a:solidFill>
                  <a:srgbClr val="FFFF00"/>
                </a:solidFill>
              </a:rPr>
              <a:t>Definicija</a:t>
            </a:r>
          </a:p>
        </p:txBody>
      </p:sp>
    </p:spTree>
  </p:cSld>
  <p:clrMapOvr>
    <a:masterClrMapping/>
  </p:clrMapOvr>
  <p:transition advTm="1949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45BCE-B447-4B1E-A31F-60E7BDEBF43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990600" y="1295400"/>
            <a:ext cx="81534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uzročnik oboljenja virus (Paramyxoviridae),</a:t>
            </a:r>
          </a:p>
          <a:p>
            <a:pPr>
              <a:lnSpc>
                <a:spcPct val="130000"/>
              </a:lnSpc>
            </a:pPr>
            <a:r>
              <a:rPr lang="sl-SI"/>
              <a:t>- nazofarinks ― krv → RES ― krv → ciljni organi,</a:t>
            </a:r>
          </a:p>
          <a:p>
            <a:pPr>
              <a:lnSpc>
                <a:spcPct val="130000"/>
              </a:lnSpc>
            </a:pPr>
            <a:r>
              <a:rPr lang="sl-SI"/>
              <a:t>- bolest dovodi do anergije (pada otpornosti).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izvor infekcije je bolesnik (zarazan 5 dana pre i 5 dana posle izbijanja ospe),</a:t>
            </a:r>
          </a:p>
          <a:p>
            <a:pPr>
              <a:lnSpc>
                <a:spcPct val="130000"/>
              </a:lnSpc>
            </a:pPr>
            <a:r>
              <a:rPr lang="sl-SI"/>
              <a:t>- put širenja infekcije: kapljični,</a:t>
            </a:r>
          </a:p>
          <a:p>
            <a:pPr>
              <a:lnSpc>
                <a:spcPct val="130000"/>
              </a:lnSpc>
            </a:pPr>
            <a:r>
              <a:rPr lang="sl-SI"/>
              <a:t>- javlja se sporadično ili u epidemijama, najčešće zimi i u proleće,</a:t>
            </a:r>
          </a:p>
          <a:p>
            <a:pPr>
              <a:lnSpc>
                <a:spcPct val="130000"/>
              </a:lnSpc>
            </a:pPr>
            <a:r>
              <a:rPr lang="sl-SI"/>
              <a:t>- najčešće oboljevaju predškolska i školska deca.</a:t>
            </a:r>
            <a:endParaRPr lang="en-US"/>
          </a:p>
        </p:txBody>
      </p:sp>
    </p:spTree>
  </p:cSld>
  <p:clrMapOvr>
    <a:masterClrMapping/>
  </p:clrMapOvr>
  <p:transition advTm="7169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2D7740-B19C-4AB2-9D16-9523E029743B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914400" y="1143000"/>
            <a:ext cx="391795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spcAft>
                <a:spcPct val="30000"/>
              </a:spcAft>
            </a:pPr>
            <a:r>
              <a:rPr lang="sl-SI" b="1">
                <a:solidFill>
                  <a:srgbClr val="FFFF00"/>
                </a:solidFill>
                <a:latin typeface="Arial" charset="0"/>
              </a:rPr>
              <a:t>Klinička slika</a:t>
            </a:r>
            <a:endParaRPr lang="sl-SI" i="1">
              <a:solidFill>
                <a:srgbClr val="FFFF00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endParaRPr lang="en-US" i="1">
              <a:solidFill>
                <a:srgbClr val="FFFF66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r>
              <a:rPr lang="sl-SI" i="1">
                <a:solidFill>
                  <a:srgbClr val="FFFF66"/>
                </a:solidFill>
                <a:latin typeface="Arial" charset="0"/>
              </a:rPr>
              <a:t>Inkubacija</a:t>
            </a:r>
            <a:r>
              <a:rPr lang="sl-SI">
                <a:solidFill>
                  <a:srgbClr val="FFFF66"/>
                </a:solidFill>
                <a:latin typeface="Arial" charset="0"/>
              </a:rPr>
              <a:t>:</a:t>
            </a:r>
            <a:r>
              <a:rPr lang="sl-SI">
                <a:latin typeface="Arial" charset="0"/>
              </a:rPr>
              <a:t> 10-12 dana.</a:t>
            </a: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Bolest protiče kroz tri stadijuma: </a:t>
            </a:r>
            <a:r>
              <a:rPr lang="sl-SI" i="1">
                <a:solidFill>
                  <a:srgbClr val="FFFF66"/>
                </a:solidFill>
                <a:latin typeface="Arial" charset="0"/>
              </a:rPr>
              <a:t>kataralni</a:t>
            </a:r>
            <a:r>
              <a:rPr lang="sl-SI">
                <a:solidFill>
                  <a:srgbClr val="FFFF66"/>
                </a:solidFill>
                <a:latin typeface="Arial" charset="0"/>
              </a:rPr>
              <a:t>, </a:t>
            </a:r>
            <a:r>
              <a:rPr lang="en-US">
                <a:solidFill>
                  <a:srgbClr val="FFFF66"/>
                </a:solidFill>
                <a:latin typeface="Arial" charset="0"/>
              </a:rPr>
              <a:t/>
            </a:r>
            <a:br>
              <a:rPr lang="en-US">
                <a:solidFill>
                  <a:srgbClr val="FFFF66"/>
                </a:solidFill>
                <a:latin typeface="Arial" charset="0"/>
              </a:rPr>
            </a:br>
            <a:r>
              <a:rPr lang="sl-SI" i="1">
                <a:solidFill>
                  <a:srgbClr val="FFFF66"/>
                </a:solidFill>
                <a:latin typeface="Arial" charset="0"/>
              </a:rPr>
              <a:t>osipni</a:t>
            </a:r>
            <a:r>
              <a:rPr lang="sl-SI">
                <a:solidFill>
                  <a:srgbClr val="FFFF66"/>
                </a:solidFill>
                <a:latin typeface="Arial" charset="0"/>
              </a:rPr>
              <a:t> </a:t>
            </a:r>
            <a:r>
              <a:rPr lang="sl-SI" i="1">
                <a:solidFill>
                  <a:srgbClr val="FFFF66"/>
                </a:solidFill>
                <a:latin typeface="Arial" charset="0"/>
              </a:rPr>
              <a:t>i </a:t>
            </a:r>
            <a:r>
              <a:rPr lang="en-US">
                <a:solidFill>
                  <a:srgbClr val="FFFF66"/>
                </a:solidFill>
                <a:latin typeface="Arial" charset="0"/>
              </a:rPr>
              <a:t/>
            </a:r>
            <a:br>
              <a:rPr lang="en-US">
                <a:solidFill>
                  <a:srgbClr val="FFFF66"/>
                </a:solidFill>
                <a:latin typeface="Arial" charset="0"/>
              </a:rPr>
            </a:br>
            <a:r>
              <a:rPr lang="sl-SI" i="1">
                <a:solidFill>
                  <a:srgbClr val="FFFF66"/>
                </a:solidFill>
                <a:latin typeface="Arial" charset="0"/>
              </a:rPr>
              <a:t>reko</a:t>
            </a:r>
            <a:r>
              <a:rPr lang="en-US" i="1">
                <a:solidFill>
                  <a:srgbClr val="FFFF66"/>
                </a:solidFill>
                <a:latin typeface="Arial" charset="0"/>
              </a:rPr>
              <a:t>n</a:t>
            </a:r>
            <a:r>
              <a:rPr lang="sl-SI" i="1">
                <a:solidFill>
                  <a:srgbClr val="FFFF66"/>
                </a:solidFill>
                <a:latin typeface="Arial" charset="0"/>
              </a:rPr>
              <a:t>valescentni.</a:t>
            </a:r>
          </a:p>
          <a:p>
            <a:pPr marL="169863" indent="-169863">
              <a:spcAft>
                <a:spcPct val="30000"/>
              </a:spcAft>
            </a:pPr>
            <a:endParaRPr lang="en-US" i="1">
              <a:solidFill>
                <a:srgbClr val="FFFF66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r>
              <a:rPr lang="sl-SI" i="1">
                <a:solidFill>
                  <a:srgbClr val="FFFF66"/>
                </a:solidFill>
                <a:latin typeface="Arial" charset="0"/>
              </a:rPr>
              <a:t>A. Kataralni stadijum</a:t>
            </a:r>
            <a:endParaRPr lang="sl-SI">
              <a:solidFill>
                <a:srgbClr val="FFFF66"/>
              </a:solidFill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endParaRPr lang="en-US">
              <a:latin typeface="Arial" charset="0"/>
            </a:endParaRP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- jako ispoljen sa temperaturom i kataralnom simptomatologijom,</a:t>
            </a: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- pri kraju ovog stadijuma javlja se Koplikov enantem,</a:t>
            </a:r>
          </a:p>
          <a:p>
            <a:pPr marL="169863" indent="-169863">
              <a:spcAft>
                <a:spcPct val="30000"/>
              </a:spcAft>
            </a:pPr>
            <a:r>
              <a:rPr lang="sl-SI">
                <a:latin typeface="Arial" charset="0"/>
              </a:rPr>
              <a:t>- ovaj stadijum traje 3-5 dana</a:t>
            </a:r>
            <a:r>
              <a:rPr lang="en-US">
                <a:latin typeface="Arial" charset="0"/>
              </a:rPr>
              <a:t>.</a:t>
            </a:r>
          </a:p>
        </p:txBody>
      </p:sp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3427413"/>
            <a:ext cx="3786187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6146800" y="5964238"/>
            <a:ext cx="227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000" i="1">
                <a:latin typeface="Arial" charset="0"/>
              </a:rPr>
              <a:t>Koplikov enantem 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advTm="4684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AAB85C-E7E4-4C0E-9A65-7CF14FD6F27C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990600" y="1447800"/>
            <a:ext cx="7772400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spcAft>
                <a:spcPct val="40000"/>
              </a:spcAft>
            </a:pPr>
            <a:r>
              <a:rPr lang="en-US" i="1">
                <a:solidFill>
                  <a:srgbClr val="FFFF66"/>
                </a:solidFill>
              </a:rPr>
              <a:t>B. </a:t>
            </a:r>
            <a:r>
              <a:rPr lang="sl-SI" i="1">
                <a:solidFill>
                  <a:srgbClr val="FFFF66"/>
                </a:solidFill>
              </a:rPr>
              <a:t>Osipni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spcAft>
                <a:spcPct val="40000"/>
              </a:spcAft>
            </a:pPr>
            <a:r>
              <a:rPr lang="sl-SI"/>
              <a:t>- morfologija ospe: makulo-papulozna,</a:t>
            </a:r>
          </a:p>
          <a:p>
            <a:pPr marL="169863" indent="-169863">
              <a:spcAft>
                <a:spcPct val="40000"/>
              </a:spcAft>
              <a:buFontTx/>
              <a:buChar char="-"/>
            </a:pPr>
            <a:r>
              <a:rPr lang="sl-SI"/>
              <a:t>najpre iza ušiju, potom na licu, zatim se spušta na vrat, trup i ekstremite</a:t>
            </a:r>
            <a:r>
              <a:rPr lang="sr-Latn-CS"/>
              <a:t> </a:t>
            </a:r>
            <a:r>
              <a:rPr lang="sl-SI"/>
              <a:t>(lokalizuje se po celom telu),</a:t>
            </a:r>
          </a:p>
          <a:p>
            <a:pPr marL="169863" indent="-169863">
              <a:spcAft>
                <a:spcPct val="40000"/>
              </a:spcAft>
              <a:buFontTx/>
              <a:buChar char="-"/>
            </a:pPr>
            <a:r>
              <a:rPr lang="sl-SI"/>
              <a:t>lice poprima izgled "plačne maske" (facies morbillosa), a koža je crvena,</a:t>
            </a:r>
            <a:r>
              <a:rPr lang="sr-Latn-CS"/>
              <a:t> </a:t>
            </a:r>
            <a:r>
              <a:rPr lang="sl-SI"/>
              <a:t>topla, vlažna, somotasta,</a:t>
            </a:r>
          </a:p>
          <a:p>
            <a:pPr marL="169863" indent="-169863">
              <a:spcAft>
                <a:spcPct val="40000"/>
              </a:spcAft>
            </a:pPr>
            <a:r>
              <a:rPr lang="sl-SI"/>
              <a:t>- ovaj stadijum traje oko 5 dana, zatim ospa bledi, a na koži ostaju</a:t>
            </a:r>
            <a:r>
              <a:rPr lang="en-US"/>
              <a:t/>
            </a:r>
            <a:br>
              <a:rPr lang="en-US"/>
            </a:br>
            <a:r>
              <a:rPr lang="sl-SI"/>
              <a:t>hiperpigmentacije.</a:t>
            </a:r>
            <a:endParaRPr lang="sl-SI" i="1"/>
          </a:p>
          <a:p>
            <a:pPr marL="169863" indent="-169863">
              <a:spcAft>
                <a:spcPct val="40000"/>
              </a:spcAft>
            </a:pPr>
            <a:endParaRPr lang="en-US" i="1">
              <a:solidFill>
                <a:srgbClr val="FFFF66"/>
              </a:solidFill>
            </a:endParaRPr>
          </a:p>
          <a:p>
            <a:pPr marL="169863" indent="-169863">
              <a:spcAft>
                <a:spcPct val="40000"/>
              </a:spcAft>
            </a:pPr>
            <a:r>
              <a:rPr lang="en-US" i="1">
                <a:solidFill>
                  <a:srgbClr val="FFFF66"/>
                </a:solidFill>
              </a:rPr>
              <a:t>C. </a:t>
            </a:r>
            <a:r>
              <a:rPr lang="sl-SI" i="1">
                <a:solidFill>
                  <a:srgbClr val="FFFF66"/>
                </a:solidFill>
              </a:rPr>
              <a:t>Rekonvalescentni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spcAft>
                <a:spcPct val="40000"/>
              </a:spcAft>
            </a:pPr>
            <a:r>
              <a:rPr lang="sl-SI"/>
              <a:t>- oporavak bolesnika.</a:t>
            </a:r>
            <a:endParaRPr lang="en-US"/>
          </a:p>
        </p:txBody>
      </p:sp>
    </p:spTree>
  </p:cSld>
  <p:clrMapOvr>
    <a:masterClrMapping/>
  </p:clrMapOvr>
  <p:transition advTm="5446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CD6038-720C-488C-B9F0-B8450A857728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1346200" y="514350"/>
            <a:ext cx="3730625" cy="466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400" b="1">
                <a:solidFill>
                  <a:srgbClr val="FFFF00"/>
                </a:solidFill>
                <a:latin typeface="Arial Rounded MT Bold" pitchFamily="34" charset="0"/>
              </a:rPr>
              <a:t>SKARLATINA</a:t>
            </a:r>
            <a:r>
              <a:rPr lang="en-US" sz="2400" b="1">
                <a:solidFill>
                  <a:srgbClr val="FFFF00"/>
                </a:solidFill>
                <a:latin typeface="Arial Rounded MT Bold" pitchFamily="34" charset="0"/>
              </a:rPr>
              <a:t> - </a:t>
            </a:r>
            <a:r>
              <a:rPr lang="sr-Latn-CS" sz="2400" b="1" i="1">
                <a:solidFill>
                  <a:srgbClr val="FFFF00"/>
                </a:solidFill>
                <a:latin typeface="Arial Rounded MT Bold" pitchFamily="34" charset="0"/>
              </a:rPr>
              <a:t>ŠARLAH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1384300" y="2084388"/>
            <a:ext cx="1311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Definicija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1192213" y="2890838"/>
            <a:ext cx="7335837" cy="12541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sr-Latn-CS">
                <a:latin typeface="Arial" charset="0"/>
              </a:rPr>
              <a:t>Skarlatina je akutno infektivno oboljenje iz grupe osipnih groznica koje uzrokuje bakterija S. pyogenes koja izlučuje pirogene toksine (eritrogene toksine).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4729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B1B42-6CEE-4D60-AD06-4D86E56DCDD7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6113" y="317500"/>
            <a:ext cx="4202112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1908175" y="5062538"/>
            <a:ext cx="211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eaLnBrk="1" hangingPunct="1"/>
            <a:r>
              <a:rPr lang="sr-Latn-CS" i="1">
                <a:latin typeface="Arial" charset="0"/>
              </a:rPr>
              <a:t>Makulo-papulozna </a:t>
            </a:r>
            <a:endParaRPr lang="en-US" i="1">
              <a:latin typeface="Arial" charset="0"/>
            </a:endParaRPr>
          </a:p>
          <a:p>
            <a:pPr algn="r" eaLnBrk="1" hangingPunct="1"/>
            <a:r>
              <a:rPr lang="sr-Latn-CS" i="1">
                <a:latin typeface="Arial" charset="0"/>
              </a:rPr>
              <a:t>morbilozna ospa</a:t>
            </a:r>
            <a:r>
              <a:rPr lang="en-US" i="1">
                <a:latin typeface="Arial" charset="0"/>
              </a:rPr>
              <a:t> </a:t>
            </a:r>
          </a:p>
        </p:txBody>
      </p:sp>
      <p:pic>
        <p:nvPicPr>
          <p:cNvPr id="22534" name="Picture 4" descr="meas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3" y="317500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6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ABAC9-1E7C-4EAA-9790-B5D5362A6F5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990600" y="1219200"/>
            <a:ext cx="7772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lnSpc>
                <a:spcPct val="130000"/>
              </a:lnSpc>
              <a:spcAft>
                <a:spcPct val="40000"/>
              </a:spcAft>
            </a:pPr>
            <a:r>
              <a:rPr lang="sl-SI" b="1">
                <a:solidFill>
                  <a:srgbClr val="FFFF00"/>
                </a:solidFill>
              </a:rPr>
              <a:t>Komplikacije</a:t>
            </a:r>
            <a:endParaRPr lang="sl-SI" i="1">
              <a:solidFill>
                <a:srgbClr val="FFFF00"/>
              </a:solidFill>
            </a:endParaRPr>
          </a:p>
          <a:p>
            <a:pPr marL="282575" indent="-282575">
              <a:lnSpc>
                <a:spcPct val="130000"/>
              </a:lnSpc>
              <a:spcAft>
                <a:spcPct val="40000"/>
              </a:spcAft>
            </a:pPr>
            <a:endParaRPr lang="en-US" i="1">
              <a:solidFill>
                <a:srgbClr val="FFFF00"/>
              </a:solidFill>
            </a:endParaRPr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Otorinolaringološke:</a:t>
            </a:r>
            <a:r>
              <a:rPr lang="sl-SI"/>
              <a:t> angina, otitis media, sinuzitis, laringitis,</a:t>
            </a:r>
            <a:endParaRPr lang="sl-SI" i="1"/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Respiratorne (pneumopatije):</a:t>
            </a:r>
            <a:r>
              <a:rPr lang="sl-SI"/>
              <a:t> bronhiolitis, bronhitis, bronhopneumonija,</a:t>
            </a:r>
            <a:r>
              <a:rPr lang="en-US"/>
              <a:t/>
            </a:r>
            <a:br>
              <a:rPr lang="en-US"/>
            </a:br>
            <a:r>
              <a:rPr lang="sl-SI"/>
              <a:t>pneumonija,</a:t>
            </a:r>
            <a:endParaRPr lang="sl-SI" i="1"/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Neurološke</a:t>
            </a:r>
            <a:r>
              <a:rPr lang="sl-SI"/>
              <a:t>: encefalitis, febrilne konvulzije, SSPE, multipla skleroza,</a:t>
            </a:r>
            <a:endParaRPr lang="sl-SI" i="1"/>
          </a:p>
          <a:p>
            <a:pPr marL="282575" indent="-282575">
              <a:lnSpc>
                <a:spcPct val="130000"/>
              </a:lnSpc>
              <a:spcAft>
                <a:spcPct val="40000"/>
              </a:spcAft>
              <a:buClr>
                <a:srgbClr val="FFFF00"/>
              </a:buClr>
              <a:buFontTx/>
              <a:buAutoNum type="alphaLcPeriod"/>
            </a:pPr>
            <a:r>
              <a:rPr lang="sl-SI" i="1"/>
              <a:t>Ostale komplikacije:</a:t>
            </a:r>
            <a:r>
              <a:rPr lang="sl-SI"/>
              <a:t> hepatitis, miokarditis, apendicitis i dr.</a:t>
            </a:r>
            <a:endParaRPr lang="en-US"/>
          </a:p>
        </p:txBody>
      </p:sp>
    </p:spTree>
  </p:cSld>
  <p:clrMapOvr>
    <a:masterClrMapping/>
  </p:clrMapOvr>
  <p:transition advTm="78928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562CDA-EFA1-4356-99CF-8AE59A9BE8DC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990600" y="1143000"/>
            <a:ext cx="7772400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10000"/>
              </a:lnSpc>
            </a:pPr>
            <a:r>
              <a:rPr lang="sl-SI"/>
              <a:t>- epidemiološka anketa,</a:t>
            </a:r>
          </a:p>
          <a:p>
            <a:pPr>
              <a:lnSpc>
                <a:spcPct val="110000"/>
              </a:lnSpc>
            </a:pPr>
            <a:r>
              <a:rPr lang="sl-SI"/>
              <a:t>- laboratorijske analize (leukopenija, plazmocitoza, dokazivanje virusnog</a:t>
            </a:r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sl-SI"/>
              <a:t> antigena u nazofaringealnom sekretu i mokraći, izolacija virusa, serološke</a:t>
            </a:r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sl-SI"/>
              <a:t> reakcije).</a:t>
            </a:r>
            <a:endParaRPr lang="sl-SI" i="1"/>
          </a:p>
          <a:p>
            <a:pPr>
              <a:lnSpc>
                <a:spcPct val="110000"/>
              </a:lnSpc>
            </a:pPr>
            <a:endParaRPr lang="en-US" i="1">
              <a:solidFill>
                <a:srgbClr val="FFFF66"/>
              </a:solidFill>
            </a:endParaRPr>
          </a:p>
          <a:p>
            <a:pPr>
              <a:lnSpc>
                <a:spcPct val="110000"/>
              </a:lnSpc>
            </a:pPr>
            <a:r>
              <a:rPr lang="sl-SI" i="1">
                <a:solidFill>
                  <a:srgbClr val="FFFF66"/>
                </a:solidFill>
              </a:rPr>
              <a:t>Imunitet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10000"/>
              </a:lnSpc>
            </a:pPr>
            <a:r>
              <a:rPr lang="sl-SI"/>
              <a:t>- solidan, doživotni.</a:t>
            </a:r>
            <a:endParaRPr lang="sl-SI" b="1"/>
          </a:p>
          <a:p>
            <a:pPr>
              <a:lnSpc>
                <a:spcPct val="110000"/>
              </a:lnSpc>
            </a:pPr>
            <a:endParaRPr lang="en-US" b="1"/>
          </a:p>
          <a:p>
            <a:pPr>
              <a:lnSpc>
                <a:spcPct val="110000"/>
              </a:lnSpc>
            </a:pPr>
            <a:r>
              <a:rPr lang="sl-SI" b="1">
                <a:solidFill>
                  <a:srgbClr val="FFFF00"/>
                </a:solidFill>
              </a:rPr>
              <a:t>Terapija i nega: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r>
              <a:rPr lang="sl-SI"/>
              <a:t>- simptomatska,</a:t>
            </a:r>
          </a:p>
          <a:p>
            <a:pPr>
              <a:lnSpc>
                <a:spcPct val="110000"/>
              </a:lnSpc>
            </a:pPr>
            <a:r>
              <a:rPr lang="sl-SI"/>
              <a:t>- antibiotici kod bakterijskih komplikacija,</a:t>
            </a:r>
          </a:p>
          <a:p>
            <a:pPr>
              <a:lnSpc>
                <a:spcPct val="110000"/>
              </a:lnSpc>
            </a:pPr>
            <a:r>
              <a:rPr lang="sl-SI"/>
              <a:t>- kupanje dozvoljeno i poželjno.</a:t>
            </a:r>
            <a:endParaRPr lang="en-US"/>
          </a:p>
        </p:txBody>
      </p:sp>
      <p:pic>
        <p:nvPicPr>
          <p:cNvPr id="5" name="~PP2076.WAV">
            <a:hlinkClick r:id="" action="ppaction://media"/>
          </p:cNvPr>
          <p:cNvPicPr>
            <a:picLocks noRot="1" noChangeAspect="1"/>
          </p:cNvPicPr>
          <p:nvPr>
            <a:wavAudioFile r:embed="rId1" name="~PP2076.WAV"/>
          </p:nvPr>
        </p:nvPicPr>
        <p:blipFill>
          <a:blip r:embed="rId4" cstate="print"/>
          <a:stretch>
            <a:fillRect/>
          </a:stretch>
        </p:blipFill>
        <p:spPr>
          <a:xfrm>
            <a:off x="8737600" y="645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83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E525E-EBDB-4935-A2DC-ACFA2170ADF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143000" y="685800"/>
            <a:ext cx="5005388" cy="4667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sz="2400" b="1">
                <a:solidFill>
                  <a:srgbClr val="FFFF00"/>
                </a:solidFill>
              </a:rPr>
              <a:t>OVČIJE BOGINJE – </a:t>
            </a:r>
            <a:r>
              <a:rPr lang="sl-SI" sz="2400" b="1" i="1">
                <a:solidFill>
                  <a:srgbClr val="FFFF00"/>
                </a:solidFill>
              </a:rPr>
              <a:t>VARICELLA</a:t>
            </a:r>
            <a:r>
              <a:rPr lang="en-US" sz="24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1295400" y="2057400"/>
            <a:ext cx="1338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</a:rPr>
              <a:t>Definicija</a:t>
            </a:r>
            <a:r>
              <a:rPr lang="en-US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1143000" y="2895600"/>
            <a:ext cx="7239000" cy="114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90000"/>
              </a:lnSpc>
              <a:spcBef>
                <a:spcPct val="50000"/>
              </a:spcBef>
            </a:pPr>
            <a:r>
              <a:rPr lang="sl-SI"/>
              <a:t>Varicela je akutno virusno oboljenje iz grupe osipnih groznica koje se karakteriše vezikulo-krustoznom ospom, koja izbija u naletima.</a:t>
            </a:r>
            <a:endParaRPr lang="en-US"/>
          </a:p>
        </p:txBody>
      </p:sp>
    </p:spTree>
  </p:cSld>
  <p:clrMapOvr>
    <a:masterClrMapping/>
  </p:clrMapOvr>
  <p:transition advTm="1934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0C5724-ED39-424E-9990-E73FFFBEB3BE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1219200" y="1143000"/>
            <a:ext cx="7543800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uzročnik oboljenja varicela – zoster virus (Herpetoviridae),</a:t>
            </a:r>
          </a:p>
          <a:p>
            <a:pPr>
              <a:lnSpc>
                <a:spcPct val="130000"/>
              </a:lnSpc>
            </a:pPr>
            <a:r>
              <a:rPr lang="sl-SI"/>
              <a:t>- nazofarinks ― krv → RES ― krv → ciljni organi.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izvor infekcije: bolesnik od varicele ili herpes zostera (zarazan od </a:t>
            </a:r>
            <a:r>
              <a:rPr lang="en-US"/>
              <a:t/>
            </a:r>
            <a:br>
              <a:rPr lang="en-US"/>
            </a:br>
            <a:r>
              <a:rPr lang="en-US"/>
              <a:t>  </a:t>
            </a:r>
            <a:r>
              <a:rPr lang="sl-SI"/>
              <a:t>kraja inkubacije pa sve dok postoje vezikule na koži),</a:t>
            </a:r>
          </a:p>
          <a:p>
            <a:pPr>
              <a:lnSpc>
                <a:spcPct val="130000"/>
              </a:lnSpc>
            </a:pPr>
            <a:r>
              <a:rPr lang="sl-SI"/>
              <a:t>- put širenja infekcije: kapljični, redje direktnim kontaktom,</a:t>
            </a:r>
          </a:p>
          <a:p>
            <a:pPr>
              <a:lnSpc>
                <a:spcPct val="130000"/>
              </a:lnSpc>
            </a:pPr>
            <a:r>
              <a:rPr lang="sl-SI"/>
              <a:t>- javlja se sporadično ili epidemijski, najčešće zimi i u proleće,</a:t>
            </a:r>
          </a:p>
          <a:p>
            <a:pPr>
              <a:lnSpc>
                <a:spcPct val="130000"/>
              </a:lnSpc>
            </a:pPr>
            <a:r>
              <a:rPr lang="sl-SI"/>
              <a:t>- najčešće oboljevaju deca do 10 godina starosti,</a:t>
            </a:r>
          </a:p>
          <a:p>
            <a:pPr>
              <a:lnSpc>
                <a:spcPct val="130000"/>
              </a:lnSpc>
            </a:pPr>
            <a:r>
              <a:rPr lang="sl-SI"/>
              <a:t>- indeks kontagioznosti iznosi oko 70%.</a:t>
            </a:r>
            <a:endParaRPr lang="en-US"/>
          </a:p>
        </p:txBody>
      </p:sp>
    </p:spTree>
  </p:cSld>
  <p:clrMapOvr>
    <a:masterClrMapping/>
  </p:clrMapOvr>
  <p:transition advTm="4697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09A07-5012-49A5-BA41-E925ADFE05D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143000" y="533400"/>
            <a:ext cx="78486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110000"/>
              </a:lnSpc>
            </a:pPr>
            <a:r>
              <a:rPr lang="sl-SI" b="1">
                <a:solidFill>
                  <a:srgbClr val="FFFF00"/>
                </a:solidFill>
              </a:rPr>
              <a:t>Klinička slika</a:t>
            </a:r>
            <a:endParaRPr lang="sl-SI" i="1">
              <a:solidFill>
                <a:srgbClr val="FFFF00"/>
              </a:solidFill>
            </a:endParaRPr>
          </a:p>
          <a:p>
            <a:pPr marL="169863" indent="-169863">
              <a:lnSpc>
                <a:spcPct val="11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 i="1">
                <a:solidFill>
                  <a:srgbClr val="FFFF66"/>
                </a:solidFill>
              </a:rPr>
              <a:t>Inkubacija</a:t>
            </a:r>
            <a:r>
              <a:rPr lang="sl-SI">
                <a:solidFill>
                  <a:srgbClr val="FFFF66"/>
                </a:solidFill>
              </a:rPr>
              <a:t>:</a:t>
            </a:r>
            <a:r>
              <a:rPr lang="sl-SI"/>
              <a:t> 7-21 dan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Bolest protiče kroz tri stadijuma: </a:t>
            </a:r>
            <a:r>
              <a:rPr lang="sl-SI" i="1"/>
              <a:t>prodromalni</a:t>
            </a:r>
            <a:r>
              <a:rPr lang="sl-SI"/>
              <a:t>, </a:t>
            </a:r>
            <a:r>
              <a:rPr lang="sl-SI" i="1"/>
              <a:t>osipni</a:t>
            </a:r>
            <a:r>
              <a:rPr lang="sl-SI"/>
              <a:t> </a:t>
            </a:r>
            <a:r>
              <a:rPr lang="en-US" i="1"/>
              <a:t>i </a:t>
            </a:r>
            <a:r>
              <a:rPr lang="sl-SI" i="1"/>
              <a:t>reko</a:t>
            </a:r>
            <a:r>
              <a:rPr lang="en-US" i="1"/>
              <a:t>n</a:t>
            </a:r>
            <a:r>
              <a:rPr lang="sl-SI" i="1"/>
              <a:t>valescentni</a:t>
            </a:r>
            <a:r>
              <a:rPr lang="en-US" i="1"/>
              <a:t>.</a:t>
            </a:r>
            <a:endParaRPr lang="sl-SI" i="1"/>
          </a:p>
          <a:p>
            <a:pPr marL="169863" indent="-169863">
              <a:lnSpc>
                <a:spcPct val="110000"/>
              </a:lnSpc>
            </a:pPr>
            <a:endParaRPr lang="en-US" i="1"/>
          </a:p>
          <a:p>
            <a:pPr marL="169863" indent="-169863">
              <a:lnSpc>
                <a:spcPct val="110000"/>
              </a:lnSpc>
            </a:pPr>
            <a:r>
              <a:rPr lang="en-US" i="1">
                <a:solidFill>
                  <a:srgbClr val="FFFF66"/>
                </a:solidFill>
              </a:rPr>
              <a:t>A. </a:t>
            </a:r>
            <a:r>
              <a:rPr lang="sl-SI" i="1">
                <a:solidFill>
                  <a:srgbClr val="FFFF66"/>
                </a:solidFill>
              </a:rPr>
              <a:t>Prodromalni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/>
              <a:t>- slabo izražen (temperatura, glavobolja, bolovi u mišićima i zglobovima),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traje 1-2 dana.</a:t>
            </a:r>
            <a:endParaRPr lang="sl-SI" i="1"/>
          </a:p>
          <a:p>
            <a:pPr marL="169863" indent="-169863">
              <a:lnSpc>
                <a:spcPct val="110000"/>
              </a:lnSpc>
            </a:pPr>
            <a:endParaRPr lang="en-US" i="1"/>
          </a:p>
          <a:p>
            <a:pPr marL="169863" indent="-169863">
              <a:lnSpc>
                <a:spcPct val="110000"/>
              </a:lnSpc>
            </a:pPr>
            <a:r>
              <a:rPr lang="en-US" i="1">
                <a:solidFill>
                  <a:srgbClr val="FFFF66"/>
                </a:solidFill>
              </a:rPr>
              <a:t>B. </a:t>
            </a:r>
            <a:r>
              <a:rPr lang="sl-SI" i="1">
                <a:solidFill>
                  <a:srgbClr val="FFFF66"/>
                </a:solidFill>
              </a:rPr>
              <a:t>Osipni stadijum 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/>
              <a:t>- morfologija ospe: ospa prolazi kroz stadijum makule, papule, vezikule,</a:t>
            </a:r>
            <a:r>
              <a:rPr lang="en-US"/>
              <a:t/>
            </a:r>
            <a:br>
              <a:rPr lang="en-US"/>
            </a:br>
            <a:r>
              <a:rPr lang="sl-SI"/>
              <a:t>kruste ("polimorfna ospa"),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ospa izbija u naletima,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lokalizuje se po celom telu, ali je više izražena na trupu (centripetalna</a:t>
            </a:r>
            <a:r>
              <a:rPr lang="en-US"/>
              <a:t/>
            </a:r>
            <a:br>
              <a:rPr lang="en-US"/>
            </a:br>
            <a:r>
              <a:rPr lang="sl-SI"/>
              <a:t>distribucija),</a:t>
            </a:r>
          </a:p>
          <a:p>
            <a:pPr marL="169863" indent="-169863">
              <a:lnSpc>
                <a:spcPct val="110000"/>
              </a:lnSpc>
            </a:pPr>
            <a:r>
              <a:rPr lang="sl-SI"/>
              <a:t>- traje 10-15 dana.</a:t>
            </a:r>
            <a:endParaRPr lang="sl-SI" i="1"/>
          </a:p>
          <a:p>
            <a:pPr marL="169863" indent="-169863">
              <a:lnSpc>
                <a:spcPct val="110000"/>
              </a:lnSpc>
            </a:pPr>
            <a:endParaRPr lang="en-US" i="1"/>
          </a:p>
          <a:p>
            <a:pPr marL="169863" indent="-169863">
              <a:lnSpc>
                <a:spcPct val="110000"/>
              </a:lnSpc>
            </a:pPr>
            <a:r>
              <a:rPr lang="en-US" i="1">
                <a:solidFill>
                  <a:srgbClr val="FFFF66"/>
                </a:solidFill>
              </a:rPr>
              <a:t>C. </a:t>
            </a:r>
            <a:r>
              <a:rPr lang="sl-SI" i="1">
                <a:solidFill>
                  <a:srgbClr val="FFFF66"/>
                </a:solidFill>
              </a:rPr>
              <a:t>Rekonvalescentni stadijum</a:t>
            </a:r>
            <a:endParaRPr lang="sl-SI">
              <a:solidFill>
                <a:srgbClr val="FFFF66"/>
              </a:solidFill>
            </a:endParaRPr>
          </a:p>
          <a:p>
            <a:pPr marL="169863" indent="-169863">
              <a:lnSpc>
                <a:spcPct val="110000"/>
              </a:lnSpc>
            </a:pPr>
            <a:r>
              <a:rPr lang="sl-SI"/>
              <a:t>- traje 10-15 dana.</a:t>
            </a:r>
            <a:endParaRPr lang="en-US"/>
          </a:p>
        </p:txBody>
      </p:sp>
    </p:spTree>
  </p:cSld>
  <p:clrMapOvr>
    <a:masterClrMapping/>
  </p:clrMapOvr>
  <p:transition advTm="91088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BA48C-E518-44C0-BD95-0CD92E10DDC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308100" y="5478463"/>
            <a:ext cx="203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i="1">
                <a:latin typeface="Arial" charset="0"/>
              </a:rPr>
              <a:t>Vezikulozna</a:t>
            </a:r>
            <a:r>
              <a:rPr lang="sr-Latn-CS" i="1">
                <a:latin typeface="Arial" charset="0"/>
              </a:rPr>
              <a:t> ospa</a:t>
            </a:r>
            <a:r>
              <a:rPr lang="en-US" i="1">
                <a:latin typeface="Arial" charset="0"/>
              </a:rPr>
              <a:t> </a:t>
            </a:r>
          </a:p>
        </p:txBody>
      </p:sp>
      <p:pic>
        <p:nvPicPr>
          <p:cNvPr id="28677" name="Picture 3" descr="Varicella%20New%201-7595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63" y="311150"/>
            <a:ext cx="5338762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4" descr="varicellalesions"/>
          <p:cNvPicPr>
            <a:picLocks noChangeAspect="1" noChangeArrowheads="1"/>
          </p:cNvPicPr>
          <p:nvPr/>
        </p:nvPicPr>
        <p:blipFill>
          <a:blip r:embed="rId4" cstate="print"/>
          <a:srcRect b="13428"/>
          <a:stretch>
            <a:fillRect/>
          </a:stretch>
        </p:blipFill>
        <p:spPr bwMode="auto">
          <a:xfrm>
            <a:off x="4495800" y="2921000"/>
            <a:ext cx="4530725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118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F3A525-F52D-4195-9129-7AE5C62E98BD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990600" y="1905000"/>
            <a:ext cx="78486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lnSpc>
                <a:spcPct val="160000"/>
              </a:lnSpc>
            </a:pPr>
            <a:r>
              <a:rPr lang="sl-SI" b="1">
                <a:solidFill>
                  <a:srgbClr val="FFFF00"/>
                </a:solidFill>
              </a:rPr>
              <a:t>Komplikacije</a:t>
            </a:r>
            <a:endParaRPr lang="sl-SI" i="1">
              <a:solidFill>
                <a:srgbClr val="FFFF00"/>
              </a:solidFill>
            </a:endParaRPr>
          </a:p>
          <a:p>
            <a:pPr marL="282575" indent="-282575">
              <a:lnSpc>
                <a:spcPct val="160000"/>
              </a:lnSpc>
            </a:pPr>
            <a:endParaRPr lang="en-US" i="1">
              <a:solidFill>
                <a:srgbClr val="FFFF00"/>
              </a:solidFill>
            </a:endParaRPr>
          </a:p>
          <a:p>
            <a:pPr marL="282575" indent="-282575">
              <a:lnSpc>
                <a:spcPct val="160000"/>
              </a:lnSpc>
              <a:buClr>
                <a:srgbClr val="FFFF00"/>
              </a:buClr>
              <a:buFontTx/>
              <a:buAutoNum type="alphaLcPeriod"/>
            </a:pPr>
            <a:r>
              <a:rPr lang="sl-SI" i="1">
                <a:solidFill>
                  <a:srgbClr val="FFFF66"/>
                </a:solidFill>
              </a:rPr>
              <a:t>Kožne infekcije:</a:t>
            </a:r>
            <a:r>
              <a:rPr lang="sl-SI"/>
              <a:t> impetigo, celulitis, piodermije</a:t>
            </a:r>
            <a:endParaRPr lang="sl-SI" i="1"/>
          </a:p>
          <a:p>
            <a:pPr marL="282575" indent="-282575">
              <a:lnSpc>
                <a:spcPct val="160000"/>
              </a:lnSpc>
              <a:buClr>
                <a:srgbClr val="FFFF00"/>
              </a:buClr>
              <a:buFontTx/>
              <a:buAutoNum type="alphaLcPeriod"/>
            </a:pPr>
            <a:r>
              <a:rPr lang="sl-SI" i="1">
                <a:solidFill>
                  <a:srgbClr val="FFFF66"/>
                </a:solidFill>
              </a:rPr>
              <a:t>Respiratorne </a:t>
            </a:r>
            <a:r>
              <a:rPr lang="sl-SI" i="1"/>
              <a:t>(pneumopatije):</a:t>
            </a:r>
            <a:r>
              <a:rPr lang="sl-SI"/>
              <a:t> bronhitis, bronhopneumonija, atipična</a:t>
            </a:r>
            <a:r>
              <a:rPr lang="en-US"/>
              <a:t/>
            </a:r>
            <a:br>
              <a:rPr lang="en-US"/>
            </a:br>
            <a:r>
              <a:rPr lang="sl-SI"/>
              <a:t>pneumonija</a:t>
            </a:r>
            <a:endParaRPr lang="sl-SI" i="1"/>
          </a:p>
          <a:p>
            <a:pPr marL="282575" indent="-282575">
              <a:lnSpc>
                <a:spcPct val="160000"/>
              </a:lnSpc>
              <a:buClr>
                <a:srgbClr val="FFFF00"/>
              </a:buClr>
              <a:buFontTx/>
              <a:buAutoNum type="alphaLcPeriod"/>
            </a:pPr>
            <a:r>
              <a:rPr lang="sl-SI" i="1">
                <a:solidFill>
                  <a:srgbClr val="FFFF66"/>
                </a:solidFill>
              </a:rPr>
              <a:t>Neurološke:</a:t>
            </a:r>
            <a:r>
              <a:rPr lang="sl-SI"/>
              <a:t> cerebelitis, serozni meningitis, encefalitis, Reyeov sindrom</a:t>
            </a:r>
            <a:endParaRPr lang="en-US"/>
          </a:p>
        </p:txBody>
      </p:sp>
    </p:spTree>
  </p:cSld>
  <p:clrMapOvr>
    <a:masterClrMapping/>
  </p:clrMapOvr>
  <p:transition advTm="9793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47660-36DD-4509-86F9-BE880F03CA2A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990600" y="1219200"/>
            <a:ext cx="80010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30000"/>
              </a:lnSpc>
            </a:pPr>
            <a:r>
              <a:rPr lang="sl-SI"/>
              <a:t>- epidemiološka anketa,</a:t>
            </a:r>
          </a:p>
          <a:p>
            <a:pPr>
              <a:lnSpc>
                <a:spcPct val="130000"/>
              </a:lnSpc>
            </a:pPr>
            <a:r>
              <a:rPr lang="sl-SI"/>
              <a:t>- laboratorijske analize (leukopenija, nalaz džinovskih mnogojedarnih ćelija u</a:t>
            </a:r>
            <a:r>
              <a:rPr lang="en-US"/>
              <a:t/>
            </a:r>
            <a:br>
              <a:rPr lang="en-US"/>
            </a:br>
            <a:r>
              <a:rPr lang="en-US"/>
              <a:t> </a:t>
            </a:r>
            <a:r>
              <a:rPr lang="sl-SI"/>
              <a:t> razmazu sadržaja vezikula, izolacija virusa, serološke reakcije).</a:t>
            </a:r>
            <a:endParaRPr lang="sl-SI" i="1"/>
          </a:p>
          <a:p>
            <a:pPr>
              <a:lnSpc>
                <a:spcPct val="130000"/>
              </a:lnSpc>
            </a:pPr>
            <a:endParaRPr lang="en-US" i="1"/>
          </a:p>
          <a:p>
            <a:pPr>
              <a:lnSpc>
                <a:spcPct val="130000"/>
              </a:lnSpc>
            </a:pPr>
            <a:r>
              <a:rPr lang="sl-SI" i="1">
                <a:solidFill>
                  <a:srgbClr val="FFFF66"/>
                </a:solidFill>
              </a:rPr>
              <a:t>Imunitet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solidan, doživotni.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Terapija i nega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simptomatska (mirovanje, toaleta kože),</a:t>
            </a:r>
          </a:p>
          <a:p>
            <a:pPr>
              <a:lnSpc>
                <a:spcPct val="130000"/>
              </a:lnSpc>
            </a:pPr>
            <a:r>
              <a:rPr lang="sl-SI"/>
              <a:t>- Aciklovir u lečenju teških oblika bolesti.</a:t>
            </a:r>
            <a:endParaRPr lang="en-US"/>
          </a:p>
        </p:txBody>
      </p:sp>
    </p:spTree>
  </p:cSld>
  <p:clrMapOvr>
    <a:masterClrMapping/>
  </p:clrMapOvr>
  <p:transition advTm="49798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40FE73-831E-458A-BA61-7385802D78AC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1066800" y="868363"/>
            <a:ext cx="6499225" cy="406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sz="2000" b="1">
                <a:solidFill>
                  <a:srgbClr val="FFFF66"/>
                </a:solidFill>
              </a:rPr>
              <a:t>INFEKTIVNI ERITEM - </a:t>
            </a:r>
            <a:r>
              <a:rPr lang="sl-SI" sz="2000" b="1" i="1">
                <a:solidFill>
                  <a:srgbClr val="FFFF66"/>
                </a:solidFill>
              </a:rPr>
              <a:t>ERYTHEMA INFECTIOSUM</a:t>
            </a:r>
            <a:r>
              <a:rPr lang="en-US" sz="2000">
                <a:solidFill>
                  <a:srgbClr val="FFFF66"/>
                </a:solidFill>
              </a:rPr>
              <a:t> 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1295400" y="2133600"/>
            <a:ext cx="1271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l-SI" b="1">
                <a:solidFill>
                  <a:srgbClr val="FFFF00"/>
                </a:solidFill>
              </a:rPr>
              <a:t>Definicija</a:t>
            </a:r>
          </a:p>
        </p:txBody>
      </p:sp>
      <p:sp>
        <p:nvSpPr>
          <p:cNvPr id="31750" name="Text Box 5"/>
          <p:cNvSpPr txBox="1">
            <a:spLocks noChangeArrowheads="1"/>
          </p:cNvSpPr>
          <p:nvPr/>
        </p:nvSpPr>
        <p:spPr bwMode="auto">
          <a:xfrm>
            <a:off x="1295400" y="2895600"/>
            <a:ext cx="7315200" cy="981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50000"/>
              </a:spcBef>
            </a:pPr>
            <a:r>
              <a:rPr lang="sl-SI"/>
              <a:t>Infektivni eritem je akutna, blaga, virusna bolest dečijeg uzrasta iz grupe osipnih groznica.</a:t>
            </a:r>
            <a:endParaRPr lang="en-US"/>
          </a:p>
        </p:txBody>
      </p:sp>
    </p:spTree>
  </p:cSld>
  <p:clrMapOvr>
    <a:masterClrMapping/>
  </p:clrMapOvr>
  <p:transition advTm="988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B5D2F-ED34-4B83-B309-3FC9EFA05454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1076325" y="581025"/>
            <a:ext cx="186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b="1">
                <a:solidFill>
                  <a:srgbClr val="FFFF00"/>
                </a:solidFill>
                <a:latin typeface="Arial" charset="0"/>
              </a:rPr>
              <a:t>Klinička slika</a:t>
            </a:r>
            <a:r>
              <a:rPr lang="en-US" sz="20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1038225" y="1201738"/>
            <a:ext cx="3400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Inkubacija iznosi 3 do 5 dana.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1038225" y="2084388"/>
            <a:ext cx="7604125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160000"/>
              </a:lnSpc>
              <a:spcBef>
                <a:spcPct val="15000"/>
              </a:spcBef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Inicijalni stadijum</a:t>
            </a:r>
            <a:endParaRPr lang="sr-Latn-CS">
              <a:solidFill>
                <a:srgbClr val="FFFF00"/>
              </a:solidFill>
              <a:latin typeface="Arial" charset="0"/>
            </a:endParaRP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povišena temperatura, glavobolja, povraćanje, bolovi u grlu,</a:t>
            </a:r>
            <a:endParaRPr lang="sr-Latn-CS" b="1" i="1">
              <a:latin typeface="Arial" charset="0"/>
            </a:endParaRP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</a:pPr>
            <a:r>
              <a:rPr lang="sr-Latn-CS" b="1" i="1">
                <a:solidFill>
                  <a:srgbClr val="FFFF00"/>
                </a:solidFill>
                <a:latin typeface="Arial" charset="0"/>
              </a:rPr>
              <a:t>Osipni stadijum</a:t>
            </a:r>
            <a:r>
              <a:rPr lang="sr-Latn-CS">
                <a:latin typeface="Arial" charset="0"/>
              </a:rPr>
              <a:t> </a:t>
            </a: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sitnozrnasta ospa na eritematoznoj osnovi (difuzni eritem),</a:t>
            </a: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predilekcina mesta: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aksile, bočne strane grudnog koša, donji deo trbuha i fleksorne strane ekstremiteta,</a:t>
            </a:r>
          </a:p>
          <a:p>
            <a:pPr marL="169863" indent="-169863">
              <a:lnSpc>
                <a:spcPct val="160000"/>
              </a:lnSpc>
              <a:spcBef>
                <a:spcPct val="15000"/>
              </a:spcBef>
              <a:buClr>
                <a:srgbClr val="FFFF00"/>
              </a:buClr>
              <a:buFontTx/>
              <a:buChar char="•"/>
            </a:pPr>
            <a:r>
              <a:rPr lang="sr-Latn-CS">
                <a:latin typeface="Arial" charset="0"/>
              </a:rPr>
              <a:t>nalaz u ždrelu: angina, petehijalni enantem, „malinast jezik“.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04768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B7A9C2-D861-438A-97E1-9EFD9FAFE32A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1143000" y="1143000"/>
            <a:ext cx="7620000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Etiopatogeneza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uzročnik bolesti je </a:t>
            </a:r>
            <a:r>
              <a:rPr lang="sl-SI" i="1">
                <a:solidFill>
                  <a:srgbClr val="FFFF00"/>
                </a:solidFill>
              </a:rPr>
              <a:t>parvovirus B19</a:t>
            </a:r>
            <a:r>
              <a:rPr lang="sl-SI"/>
              <a:t> </a:t>
            </a:r>
            <a:r>
              <a:rPr lang="sl-SI" i="1"/>
              <a:t>(Parvoviridae),</a:t>
            </a:r>
          </a:p>
          <a:p>
            <a:pPr>
              <a:lnSpc>
                <a:spcPct val="130000"/>
              </a:lnSpc>
            </a:pPr>
            <a:r>
              <a:rPr lang="sl-SI"/>
              <a:t>- nazofarinks→krv (viremija traje 4-7 dana)</a:t>
            </a:r>
          </a:p>
          <a:p>
            <a:pPr>
              <a:lnSpc>
                <a:spcPct val="130000"/>
              </a:lnSpc>
            </a:pPr>
            <a:r>
              <a:rPr lang="sl-SI"/>
              <a:t>- ciljne ćelije: ćelije eritrocitne loze, megakriociti, endotelne ćelije i </a:t>
            </a:r>
            <a:r>
              <a:rPr lang="en-US"/>
              <a:t/>
            </a:r>
            <a:br>
              <a:rPr lang="en-US"/>
            </a:br>
            <a:r>
              <a:rPr lang="en-US"/>
              <a:t>  </a:t>
            </a:r>
            <a:r>
              <a:rPr lang="sl-SI"/>
              <a:t>mišićne ćelije fetusa (poseduju P- antigen),</a:t>
            </a:r>
          </a:p>
          <a:p>
            <a:pPr>
              <a:lnSpc>
                <a:spcPct val="130000"/>
              </a:lnSpc>
            </a:pPr>
            <a:r>
              <a:rPr lang="sl-SI"/>
              <a:t>- važnu ulogu imaju imunski kompleksi.</a:t>
            </a:r>
            <a:endParaRPr lang="sl-SI" b="1"/>
          </a:p>
          <a:p>
            <a:pPr>
              <a:lnSpc>
                <a:spcPct val="130000"/>
              </a:lnSpc>
            </a:pPr>
            <a:endParaRPr lang="en-US" b="1"/>
          </a:p>
          <a:p>
            <a:pPr>
              <a:lnSpc>
                <a:spcPct val="130000"/>
              </a:lnSpc>
            </a:pPr>
            <a:r>
              <a:rPr lang="sl-SI" b="1">
                <a:solidFill>
                  <a:srgbClr val="FFFF00"/>
                </a:solidFill>
              </a:rPr>
              <a:t>Epidemiologija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30000"/>
              </a:lnSpc>
            </a:pPr>
            <a:r>
              <a:rPr lang="sl-SI"/>
              <a:t>- izvor infekcije: bolesnik koji izlučuje virus respiratornim sekretom,</a:t>
            </a:r>
          </a:p>
          <a:p>
            <a:pPr>
              <a:lnSpc>
                <a:spcPct val="130000"/>
              </a:lnSpc>
            </a:pPr>
            <a:r>
              <a:rPr lang="sl-SI"/>
              <a:t>- javlja se sporadično ili u epidemijama, najčešće u proleće i ranu jesen,</a:t>
            </a:r>
          </a:p>
          <a:p>
            <a:pPr>
              <a:lnSpc>
                <a:spcPct val="130000"/>
              </a:lnSpc>
            </a:pPr>
            <a:r>
              <a:rPr lang="sl-SI"/>
              <a:t>- uglavnom oboljevaju deca uzrasta 5-14 godina.</a:t>
            </a:r>
            <a:endParaRPr lang="en-US"/>
          </a:p>
        </p:txBody>
      </p:sp>
    </p:spTree>
  </p:cSld>
  <p:clrMapOvr>
    <a:masterClrMapping/>
  </p:clrMapOvr>
  <p:transition advTm="33788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BD32A-3141-4BD7-A53A-5C630E1CAA34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3796" name="Text Box 2"/>
          <p:cNvSpPr txBox="1">
            <a:spLocks noChangeArrowheads="1"/>
          </p:cNvSpPr>
          <p:nvPr/>
        </p:nvSpPr>
        <p:spPr bwMode="auto">
          <a:xfrm>
            <a:off x="1066800" y="381000"/>
            <a:ext cx="75438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Klinička slika</a:t>
            </a:r>
            <a:endParaRPr lang="sl-SI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 i="1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Inkubacija:</a:t>
            </a:r>
            <a:r>
              <a:rPr lang="sl-SI" i="1"/>
              <a:t>  7-10 dana.</a:t>
            </a:r>
            <a:endParaRPr lang="sl-SI"/>
          </a:p>
          <a:p>
            <a:pPr>
              <a:lnSpc>
                <a:spcPct val="120000"/>
              </a:lnSpc>
            </a:pPr>
            <a:r>
              <a:rPr lang="sl-SI"/>
              <a:t>Potpuno razvijena klinička slika ima bifazni tok.</a:t>
            </a:r>
            <a:endParaRPr lang="sl-SI" i="1"/>
          </a:p>
          <a:p>
            <a:pPr>
              <a:lnSpc>
                <a:spcPct val="120000"/>
              </a:lnSpc>
            </a:pPr>
            <a:endParaRPr lang="en-US" i="1"/>
          </a:p>
          <a:p>
            <a:pPr>
              <a:lnSpc>
                <a:spcPct val="120000"/>
              </a:lnSpc>
            </a:pPr>
            <a:r>
              <a:rPr lang="sl-SI" i="1">
                <a:solidFill>
                  <a:srgbClr val="FFFF66"/>
                </a:solidFill>
              </a:rPr>
              <a:t>A. Prodromalni satdijum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slabo izražen (subfebrilnost, glavobolja, sekrecija iz nosa, proliv),</a:t>
            </a:r>
          </a:p>
          <a:p>
            <a:pPr>
              <a:lnSpc>
                <a:spcPct val="120000"/>
              </a:lnSpc>
            </a:pPr>
            <a:r>
              <a:rPr lang="sl-SI"/>
              <a:t>- traje 1-4 dana.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B. </a:t>
            </a:r>
            <a:r>
              <a:rPr lang="sl-SI" i="1">
                <a:solidFill>
                  <a:srgbClr val="FFFF66"/>
                </a:solidFill>
              </a:rPr>
              <a:t>Afebrilan period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traje 2-3, najviše 7</a:t>
            </a:r>
            <a:r>
              <a:rPr lang="en-US"/>
              <a:t> </a:t>
            </a:r>
            <a:r>
              <a:rPr lang="sl-SI"/>
              <a:t>dana.</a:t>
            </a:r>
          </a:p>
          <a:p>
            <a:pPr>
              <a:lnSpc>
                <a:spcPct val="120000"/>
              </a:lnSpc>
            </a:pPr>
            <a:endParaRPr lang="en-US"/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C</a:t>
            </a:r>
            <a:r>
              <a:rPr lang="en-US">
                <a:solidFill>
                  <a:srgbClr val="FFFF66"/>
                </a:solidFill>
              </a:rPr>
              <a:t>.</a:t>
            </a:r>
            <a:r>
              <a:rPr lang="sl-SI">
                <a:solidFill>
                  <a:srgbClr val="FFFF66"/>
                </a:solidFill>
              </a:rPr>
              <a:t> </a:t>
            </a:r>
            <a:r>
              <a:rPr lang="sl-SI" i="1">
                <a:solidFill>
                  <a:srgbClr val="FFFF66"/>
                </a:solidFill>
              </a:rPr>
              <a:t>Osipni stadijum</a:t>
            </a:r>
            <a:endParaRPr lang="sl-SI">
              <a:solidFill>
                <a:srgbClr val="FFFF66"/>
              </a:solidFill>
            </a:endParaRPr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I faza:</a:t>
            </a:r>
            <a:r>
              <a:rPr lang="sl-SI"/>
              <a:t> eritem na licu (»ošamareni obrazi«),</a:t>
            </a:r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II faza:</a:t>
            </a:r>
            <a:r>
              <a:rPr lang="sl-SI"/>
              <a:t> konfluentna makulo-papulozna ospa na proksimalnim delovima ekstremiteta i širi se distalno do šaka i stopala (mrežast izgled),</a:t>
            </a:r>
          </a:p>
          <a:p>
            <a:pPr>
              <a:lnSpc>
                <a:spcPct val="120000"/>
              </a:lnSpc>
            </a:pPr>
            <a:r>
              <a:rPr lang="sl-SI">
                <a:solidFill>
                  <a:srgbClr val="FFFF66"/>
                </a:solidFill>
              </a:rPr>
              <a:t>III faza:</a:t>
            </a:r>
            <a:r>
              <a:rPr lang="sl-SI"/>
              <a:t> ospa menja svoj intenzitet (bledi, a na različite nadražaje ponovo se javlja).</a:t>
            </a:r>
            <a:endParaRPr lang="en-US"/>
          </a:p>
        </p:txBody>
      </p:sp>
    </p:spTree>
  </p:cSld>
  <p:clrMapOvr>
    <a:masterClrMapping/>
  </p:clrMapOvr>
  <p:transition advTm="80118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565AC-7A35-4C81-BF43-3B911F26255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pic>
        <p:nvPicPr>
          <p:cNvPr id="34820" name="Picture 4" descr="DSCF0034"/>
          <p:cNvPicPr>
            <a:picLocks noChangeAspect="1" noChangeArrowheads="1"/>
          </p:cNvPicPr>
          <p:nvPr/>
        </p:nvPicPr>
        <p:blipFill>
          <a:blip r:embed="rId3" cstate="print"/>
          <a:srcRect l="18311" r="15492"/>
          <a:stretch>
            <a:fillRect/>
          </a:stretch>
        </p:blipFill>
        <p:spPr bwMode="auto">
          <a:xfrm>
            <a:off x="609600" y="152400"/>
            <a:ext cx="35814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Slika 1"/>
          <p:cNvPicPr>
            <a:picLocks noChangeAspect="1" noChangeArrowheads="1"/>
          </p:cNvPicPr>
          <p:nvPr/>
        </p:nvPicPr>
        <p:blipFill>
          <a:blip r:embed="rId4" cstate="print"/>
          <a:srcRect l="999" r="9000"/>
          <a:stretch>
            <a:fillRect/>
          </a:stretch>
        </p:blipFill>
        <p:spPr bwMode="auto">
          <a:xfrm>
            <a:off x="4419600" y="1981200"/>
            <a:ext cx="4572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371600" y="5105400"/>
            <a:ext cx="226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i="1"/>
              <a:t>Eritem na licu </a:t>
            </a:r>
          </a:p>
          <a:p>
            <a:r>
              <a:rPr lang="sr-Latn-CS" i="1"/>
              <a:t>(”ošamareni obrazi”)</a:t>
            </a:r>
            <a:endParaRPr lang="en-US" i="1"/>
          </a:p>
        </p:txBody>
      </p:sp>
    </p:spTree>
  </p:cSld>
  <p:clrMapOvr>
    <a:masterClrMapping/>
  </p:clrMapOvr>
  <p:transition advTm="10308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4BD082-6480-4B5B-8341-ADC951C3CE64}" type="slidenum">
              <a:rPr lang="en-US"/>
              <a:pPr>
                <a:defRPr/>
              </a:pPr>
              <a:t>33</a:t>
            </a:fld>
            <a:endParaRPr lang="en-US"/>
          </a:p>
        </p:txBody>
      </p:sp>
      <p:pic>
        <p:nvPicPr>
          <p:cNvPr id="35844" name="Picture 4" descr="DSCF0031"/>
          <p:cNvPicPr>
            <a:picLocks noChangeAspect="1" noChangeArrowheads="1"/>
          </p:cNvPicPr>
          <p:nvPr/>
        </p:nvPicPr>
        <p:blipFill>
          <a:blip r:embed="rId3" cstate="print"/>
          <a:srcRect l="11111" r="9525"/>
          <a:stretch>
            <a:fillRect/>
          </a:stretch>
        </p:blipFill>
        <p:spPr bwMode="auto">
          <a:xfrm>
            <a:off x="1219200" y="304800"/>
            <a:ext cx="3810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DSCF00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143000"/>
            <a:ext cx="3714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600200" y="4953000"/>
            <a:ext cx="3052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i="1"/>
              <a:t>Eritematozna ospa na trupu </a:t>
            </a:r>
          </a:p>
          <a:p>
            <a:r>
              <a:rPr lang="sr-Latn-CS" i="1"/>
              <a:t>i ekstremitetima</a:t>
            </a:r>
            <a:endParaRPr lang="en-US" i="1"/>
          </a:p>
        </p:txBody>
      </p:sp>
    </p:spTree>
  </p:cSld>
  <p:clrMapOvr>
    <a:masterClrMapping/>
  </p:clrMapOvr>
  <p:transition advTm="16178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FDFE10-8D27-4EB8-9053-1C56728347FB}" type="slidenum">
              <a:rPr lang="en-US"/>
              <a:pPr>
                <a:defRPr/>
              </a:pPr>
              <a:t>34</a:t>
            </a:fld>
            <a:endParaRPr lang="en-US"/>
          </a:p>
        </p:txBody>
      </p:sp>
      <p:pic>
        <p:nvPicPr>
          <p:cNvPr id="36868" name="Picture 4" descr="DSCF0032"/>
          <p:cNvPicPr>
            <a:picLocks noChangeAspect="1" noChangeArrowheads="1"/>
          </p:cNvPicPr>
          <p:nvPr/>
        </p:nvPicPr>
        <p:blipFill>
          <a:blip r:embed="rId3" cstate="print"/>
          <a:srcRect l="9836" r="8197"/>
          <a:stretch>
            <a:fillRect/>
          </a:stretch>
        </p:blipFill>
        <p:spPr bwMode="auto">
          <a:xfrm>
            <a:off x="1066800" y="381000"/>
            <a:ext cx="38100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DSCF0033"/>
          <p:cNvPicPr>
            <a:picLocks noChangeAspect="1" noChangeArrowheads="1"/>
          </p:cNvPicPr>
          <p:nvPr/>
        </p:nvPicPr>
        <p:blipFill>
          <a:blip r:embed="rId4" cstate="print"/>
          <a:srcRect l="14098" r="11894"/>
          <a:stretch>
            <a:fillRect/>
          </a:stretch>
        </p:blipFill>
        <p:spPr bwMode="auto">
          <a:xfrm>
            <a:off x="5229225" y="2362200"/>
            <a:ext cx="35337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219200" y="5029200"/>
            <a:ext cx="3538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i="1"/>
              <a:t>Eritematozna ospa na gluteusima</a:t>
            </a:r>
          </a:p>
          <a:p>
            <a:r>
              <a:rPr lang="sr-Latn-CS" i="1"/>
              <a:t>i donjim ekstremitetima</a:t>
            </a:r>
            <a:endParaRPr lang="en-US" i="1"/>
          </a:p>
        </p:txBody>
      </p:sp>
    </p:spTree>
  </p:cSld>
  <p:clrMapOvr>
    <a:masterClrMapping/>
  </p:clrMapOvr>
  <p:transition advTm="501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42245-7AD9-44CF-86E5-176E04AD3002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1066800" y="1143000"/>
            <a:ext cx="77724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Ostale kliničke manifestacije infekcije</a:t>
            </a:r>
            <a:r>
              <a:rPr lang="en-US" b="1">
                <a:solidFill>
                  <a:srgbClr val="FFFF00"/>
                </a:solidFill>
              </a:rPr>
              <a:t> </a:t>
            </a:r>
            <a:r>
              <a:rPr lang="sl-SI" b="1">
                <a:solidFill>
                  <a:srgbClr val="FFFF00"/>
                </a:solidFill>
              </a:rPr>
              <a:t>parvovirusom B19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poliartritis (kod odrsalih),</a:t>
            </a:r>
          </a:p>
          <a:p>
            <a:pPr>
              <a:lnSpc>
                <a:spcPct val="120000"/>
              </a:lnSpc>
            </a:pPr>
            <a:r>
              <a:rPr lang="sl-SI"/>
              <a:t>- aplastična kriza (kod osoba sa hroničnom anemijom),</a:t>
            </a:r>
          </a:p>
          <a:p>
            <a:pPr>
              <a:lnSpc>
                <a:spcPct val="120000"/>
              </a:lnSpc>
            </a:pPr>
            <a:r>
              <a:rPr lang="sl-SI"/>
              <a:t>- neurološke manifestacije (meningitis, encefalitis, cerebelarna ataksija),</a:t>
            </a:r>
          </a:p>
          <a:p>
            <a:pPr>
              <a:lnSpc>
                <a:spcPct val="120000"/>
              </a:lnSpc>
            </a:pPr>
            <a:r>
              <a:rPr lang="sl-SI"/>
              <a:t>- oštećenje ploda u trudnoći.</a:t>
            </a:r>
            <a:endParaRPr lang="sl-SI" b="1"/>
          </a:p>
          <a:p>
            <a:pPr>
              <a:lnSpc>
                <a:spcPct val="120000"/>
              </a:lnSpc>
            </a:pPr>
            <a:endParaRPr lang="en-US" b="1"/>
          </a:p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Dijagnoza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klinička slika,</a:t>
            </a:r>
          </a:p>
          <a:p>
            <a:pPr>
              <a:lnSpc>
                <a:spcPct val="120000"/>
              </a:lnSpc>
            </a:pPr>
            <a:r>
              <a:rPr lang="sl-SI"/>
              <a:t>- etiološka dijagnoza</a:t>
            </a:r>
            <a:r>
              <a:rPr lang="en-US"/>
              <a:t> </a:t>
            </a:r>
            <a:r>
              <a:rPr lang="sl-SI"/>
              <a:t>(serološke analize, dot-blot hibridizacija i PCR).</a:t>
            </a:r>
            <a:endParaRPr lang="sl-SI" b="1"/>
          </a:p>
          <a:p>
            <a:pPr>
              <a:lnSpc>
                <a:spcPct val="120000"/>
              </a:lnSpc>
            </a:pPr>
            <a:endParaRPr lang="en-US" b="1"/>
          </a:p>
          <a:p>
            <a:pPr>
              <a:lnSpc>
                <a:spcPct val="120000"/>
              </a:lnSpc>
            </a:pPr>
            <a:r>
              <a:rPr lang="sl-SI" b="1">
                <a:solidFill>
                  <a:srgbClr val="FFFF00"/>
                </a:solidFill>
              </a:rPr>
              <a:t>Terapija</a:t>
            </a:r>
            <a:endParaRPr lang="sl-SI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endParaRPr lang="en-US">
              <a:solidFill>
                <a:srgbClr val="FFFF00"/>
              </a:solidFill>
            </a:endParaRPr>
          </a:p>
          <a:p>
            <a:pPr>
              <a:lnSpc>
                <a:spcPct val="120000"/>
              </a:lnSpc>
            </a:pPr>
            <a:r>
              <a:rPr lang="sl-SI"/>
              <a:t>- simptomatska.</a:t>
            </a:r>
            <a:endParaRPr lang="en-US"/>
          </a:p>
        </p:txBody>
      </p:sp>
    </p:spTree>
  </p:cSld>
  <p:clrMapOvr>
    <a:masterClrMapping/>
  </p:clrMapOvr>
  <p:transition advTm="3339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28600" y="2590800"/>
            <a:ext cx="8510588" cy="1325563"/>
          </a:xfrm>
        </p:spPr>
        <p:txBody>
          <a:bodyPr/>
          <a:lstStyle/>
          <a:p>
            <a:pPr eaLnBrk="1" hangingPunct="1">
              <a:tabLst>
                <a:tab pos="569913" algn="l"/>
              </a:tabLst>
              <a:defRPr/>
            </a:pP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ЕГЗАНТЕМА СУБИТУМ</a:t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(тродневна грозница, розеола инфантум)</a:t>
            </a:r>
            <a:b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Бенигно, вирусно обољење са макулозном оспом, након тродневне фебрилности</a:t>
            </a:r>
            <a:endParaRPr lang="en-US" sz="36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9678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pPr eaLnBrk="1" hangingPunct="1"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умани херпес вирус 6 (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HHV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6), фамилије херпесвирида</a:t>
            </a: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току репликације не синтетише се тимидин киназа (резистетнтан на ацикловир)</a:t>
            </a:r>
          </a:p>
        </p:txBody>
      </p:sp>
    </p:spTree>
  </p:cSld>
  <p:clrMapOvr>
    <a:masterClrMapping/>
  </p:clrMapOvr>
  <p:transition advTm="9178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Епидемиологија</a:t>
            </a:r>
          </a:p>
          <a:p>
            <a:pPr eaLnBrk="1" hangingPunct="1"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реноси се респиратоним путем,</a:t>
            </a: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Најчешћи узрочник оспе (око 90%) код деце од 3-5 год.  старости.</a:t>
            </a: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15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Патогенеза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ао и код других вирусних инфекција,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току примоинфекције вирус се размножава у CD4 Ly,</a:t>
            </a:r>
            <a:r>
              <a:rPr lang="sr-Cyrl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макрофазима,</a:t>
            </a:r>
            <a:r>
              <a:rPr lang="sr-Cyrl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епителним и едотелним ћелијама,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 5-7 д</a:t>
            </a:r>
            <a:r>
              <a:rPr lang="sr-Cyrl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ана 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инфекције стварају се IgM At и престаје виремија</a:t>
            </a:r>
            <a:r>
              <a:rPr lang="sr-Cyrl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асније настају IgG At,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расплацентарни имунитет је добар.</a:t>
            </a: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68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567B2-751B-44A7-B434-A77E8733FF01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6148" name="Picture 2" descr="2_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0313" y="1123950"/>
            <a:ext cx="30861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 descr="jazyk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8450" y="1085850"/>
            <a:ext cx="2957513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614488" y="5810250"/>
            <a:ext cx="2300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i="1">
                <a:latin typeface="Arial" charset="0"/>
              </a:rPr>
              <a:t>Eritematozna ospa</a:t>
            </a:r>
            <a:endParaRPr lang="en-US" sz="2000" i="1">
              <a:latin typeface="Arial" charset="0"/>
            </a:endParaRP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5954713" y="5772150"/>
            <a:ext cx="1878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i="1">
                <a:latin typeface="Arial" charset="0"/>
              </a:rPr>
              <a:t>“Malinast jezik”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advTm="24918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Клиничка слика (инкубација 5-15 дана),</a:t>
            </a:r>
          </a:p>
          <a:p>
            <a:pPr eaLnBrk="1" hangingPunct="1">
              <a:defRPr/>
            </a:pP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ри дана висока температура а затим оспа, прво по трбуху и на леђима, може се проширити на цело тело,</a:t>
            </a: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Макулопапулозна оспа, траје неколико сати, </a:t>
            </a: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Акутна 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HHV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6 инфекција се чешће манифестује као: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отитис медиа, гастроентеритис, цервикални лимфаденитис, него као еритема субитум.               </a:t>
            </a:r>
          </a:p>
        </p:txBody>
      </p:sp>
    </p:spTree>
  </p:cSld>
  <p:clrMapOvr>
    <a:masterClrMapping/>
  </p:clrMapOvr>
  <p:transition advTm="3164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dengue_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1524000"/>
            <a:ext cx="47053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78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cla_742_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746250"/>
            <a:ext cx="426720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90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 descr="roseola_exanthem_subitum-150x1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2513" y="1866900"/>
            <a:ext cx="4383087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428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4456805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95400"/>
            <a:ext cx="487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8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Компликације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Фебрилне конвулзије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Менингитис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Енцефалитис</a:t>
            </a:r>
            <a:r>
              <a:rPr lang="ru-RU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</a:p>
          <a:p>
            <a:pPr eaLnBrk="1" hangingPunct="1"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5358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pPr eaLnBrk="1" hangingPunct="1"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LISA IgM, IgG</a:t>
            </a: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Четвороструки пораст титра 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IgG</a:t>
            </a: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класи</a:t>
            </a:r>
          </a:p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Леукопенија</a:t>
            </a: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808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pPr eaLnBrk="1" hangingPunct="1">
              <a:defRPr/>
            </a:pPr>
            <a:endParaRPr lang="sr-Latn-CS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Cимптоматска</a:t>
            </a:r>
          </a:p>
          <a:p>
            <a:pPr eaLnBrk="1" hangingPunct="1"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Aнтивирусна (ганцикловир)</a:t>
            </a:r>
          </a:p>
        </p:txBody>
      </p:sp>
    </p:spTree>
  </p:cSld>
  <p:clrMapOvr>
    <a:masterClrMapping/>
  </p:clrMapOvr>
  <p:transition advTm="1939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8247B-6423-439D-9586-632E5034BCC8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7172" name="Picture 2" descr="scarla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8225" y="433388"/>
            <a:ext cx="3857625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spala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0163" y="395288"/>
            <a:ext cx="372745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3803650" y="6116638"/>
            <a:ext cx="234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i="1">
                <a:latin typeface="Arial" charset="0"/>
              </a:rPr>
              <a:t>Skarlatinozna ospa</a:t>
            </a:r>
            <a:endParaRPr lang="en-US" sz="2000" i="1">
              <a:latin typeface="Arial" charset="0"/>
            </a:endParaRPr>
          </a:p>
        </p:txBody>
      </p:sp>
      <p:pic>
        <p:nvPicPr>
          <p:cNvPr id="7" name="~PP2243.WAV">
            <a:hlinkClick r:id="" action="ppaction://media"/>
          </p:cNvPr>
          <p:cNvPicPr>
            <a:picLocks noRot="1" noChangeAspect="1"/>
          </p:cNvPicPr>
          <p:nvPr>
            <a:wavAudioFile r:embed="rId1" name="~PP2243.WAV"/>
          </p:nvPr>
        </p:nvPicPr>
        <p:blipFill>
          <a:blip r:embed="rId6" cstate="print"/>
          <a:stretch>
            <a:fillRect/>
          </a:stretch>
        </p:blipFill>
        <p:spPr>
          <a:xfrm>
            <a:off x="8737600" y="645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5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152A99-99C6-44F3-9E74-73691778F60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1076325" y="1662113"/>
            <a:ext cx="760412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20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Filatovljev znak-perioralno bledilo,</a:t>
            </a:r>
          </a:p>
          <a:p>
            <a:pPr marL="169863" indent="-169863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Pastijin znak-vidljive (crvenkaste) pregibne linije,</a:t>
            </a:r>
          </a:p>
          <a:p>
            <a:pPr marL="169863" indent="-169863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Rumpel-Leed-ov znak-petehije na mestima izloženim pritisku.</a:t>
            </a:r>
          </a:p>
          <a:p>
            <a:pPr marL="169863" indent="-169863">
              <a:lnSpc>
                <a:spcPct val="150000"/>
              </a:lnSpc>
            </a:pPr>
            <a:r>
              <a:rPr lang="sr-Latn-CS" sz="2000" b="1" i="1">
                <a:solidFill>
                  <a:srgbClr val="FFFF00"/>
                </a:solidFill>
                <a:latin typeface="Arial" charset="0"/>
              </a:rPr>
              <a:t>Stadijum perutanja</a:t>
            </a:r>
            <a:endParaRPr lang="sr-Latn-CS" sz="2000">
              <a:solidFill>
                <a:srgbClr val="FFFF00"/>
              </a:solidFill>
              <a:latin typeface="Arial" charset="0"/>
            </a:endParaRPr>
          </a:p>
          <a:p>
            <a:pPr marL="169863" indent="-169863">
              <a:lnSpc>
                <a:spcPct val="150000"/>
              </a:lnSpc>
              <a:buClr>
                <a:srgbClr val="FFFF00"/>
              </a:buClr>
              <a:buFontTx/>
              <a:buChar char="•"/>
            </a:pPr>
            <a:r>
              <a:rPr lang="sr-Latn-CS" sz="2000">
                <a:latin typeface="Arial" charset="0"/>
              </a:rPr>
              <a:t>perutaju se najpre delovi kože gde se ospa prvo javila, a zatim i ostali delovi kože (dlanovi, tabani).</a:t>
            </a:r>
            <a:endParaRPr lang="en-US" sz="2000">
              <a:latin typeface="Arial" charset="0"/>
            </a:endParaRPr>
          </a:p>
          <a:p>
            <a:pPr marL="169863" indent="-169863">
              <a:lnSpc>
                <a:spcPct val="150000"/>
              </a:lnSpc>
            </a:pPr>
            <a:endParaRPr lang="sr-Latn-CS" sz="2000" b="1">
              <a:latin typeface="Arial" charset="0"/>
            </a:endParaRPr>
          </a:p>
          <a:p>
            <a:pPr marL="169863" indent="-169863">
              <a:lnSpc>
                <a:spcPct val="150000"/>
              </a:lnSpc>
            </a:pPr>
            <a:r>
              <a:rPr lang="sr-Latn-CS" sz="2000" b="1">
                <a:solidFill>
                  <a:srgbClr val="FFFF00"/>
                </a:solidFill>
                <a:latin typeface="Arial" charset="0"/>
              </a:rPr>
              <a:t>Imunitet</a:t>
            </a:r>
            <a:r>
              <a:rPr lang="sr-Latn-CS" sz="2000">
                <a:latin typeface="Arial" charset="0"/>
              </a:rPr>
              <a:t> je antitoksični</a:t>
            </a:r>
            <a:r>
              <a:rPr lang="en-US" sz="200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Tm="7562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07CD9-DC14-4D05-912E-AB51EA17BF2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192213" y="1047750"/>
            <a:ext cx="1819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Komplikacije</a:t>
            </a:r>
            <a:r>
              <a:rPr lang="en-US" sz="20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1192213" y="2238375"/>
            <a:ext cx="7488237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Lokalne</a:t>
            </a:r>
            <a:r>
              <a:rPr lang="sr-Latn-CS" b="1">
                <a:latin typeface="Arial" charset="0"/>
              </a:rPr>
              <a:t>: </a:t>
            </a:r>
            <a:r>
              <a:rPr lang="sr-Latn-CS">
                <a:latin typeface="Arial" charset="0"/>
              </a:rPr>
              <a:t>sinuzitis, otitis, gnojni limfadenitis, peritonzilarni i retrofaringelani apsces,</a:t>
            </a:r>
            <a:endParaRPr lang="sr-Latn-CS" b="1"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Udaljene</a:t>
            </a:r>
            <a:r>
              <a:rPr lang="sr-Latn-CS" b="1">
                <a:latin typeface="Arial" charset="0"/>
              </a:rPr>
              <a:t>:</a:t>
            </a:r>
            <a:r>
              <a:rPr lang="en-US" b="1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meningitis i apsces mozga, artritis, osteomijelitis, endokarditis i dr.,</a:t>
            </a:r>
            <a:endParaRPr lang="sr-Latn-CS" b="1"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Toksične</a:t>
            </a:r>
            <a:r>
              <a:rPr lang="sr-Latn-CS" b="1">
                <a:latin typeface="Arial" charset="0"/>
              </a:rPr>
              <a:t>:</a:t>
            </a:r>
            <a:r>
              <a:rPr lang="sr-Latn-CS">
                <a:latin typeface="Arial" charset="0"/>
              </a:rPr>
              <a:t> toksični artritis, miokarditis, hepatitis, streptokokni toksični šok sindrom,</a:t>
            </a:r>
            <a:endParaRPr lang="sr-Latn-CS" b="1">
              <a:latin typeface="Arial" charset="0"/>
            </a:endParaRPr>
          </a:p>
          <a:p>
            <a:pPr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Tx/>
              <a:buChar char="•"/>
            </a:pPr>
            <a:r>
              <a:rPr lang="en-US" b="1">
                <a:latin typeface="Arial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Arial" charset="0"/>
              </a:rPr>
              <a:t>Imunoalergijske</a:t>
            </a:r>
            <a:r>
              <a:rPr lang="sr-Latn-CS" b="1">
                <a:latin typeface="Arial" charset="0"/>
              </a:rPr>
              <a:t>: </a:t>
            </a:r>
            <a:r>
              <a:rPr lang="sr-Latn-CS">
                <a:latin typeface="Arial" charset="0"/>
              </a:rPr>
              <a:t>reumatska groznica, akutni glomerulonefritis, reaktivni artritis, eritema nodozum.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9063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36329F-B410-4D66-A42E-2F590D7DDD79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1384300" y="893763"/>
            <a:ext cx="1384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Dijagnoza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230313" y="2238375"/>
            <a:ext cx="71818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klinička slika,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laboratorijske analize (SE, leukocitoza, CRP, fibrinogen)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izolacija streptokoka iz ždrelnog sekreta („zlatni standard“),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Tx/>
              <a:buChar char="•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serološki testovi (AST-O).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4763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27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D74D99-1EEF-4F0B-B376-1FC58A32239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1422400" y="893763"/>
            <a:ext cx="1157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sr-Latn-CS" sz="2000" b="1">
                <a:solidFill>
                  <a:srgbClr val="FFFF00"/>
                </a:solidFill>
                <a:latin typeface="Arial" charset="0"/>
              </a:rPr>
              <a:t>Terapija</a:t>
            </a:r>
          </a:p>
        </p:txBody>
      </p:sp>
      <p:graphicFrame>
        <p:nvGraphicFramePr>
          <p:cNvPr id="19485" name="Group 29"/>
          <p:cNvGraphicFramePr>
            <a:graphicFrameLocks noGrp="1"/>
          </p:cNvGraphicFramePr>
          <p:nvPr/>
        </p:nvGraphicFramePr>
        <p:xfrm>
          <a:off x="1038225" y="2162175"/>
          <a:ext cx="7642225" cy="3656014"/>
        </p:xfrm>
        <a:graphic>
          <a:graphicData uri="http://schemas.openxmlformats.org/drawingml/2006/table">
            <a:tbl>
              <a:tblPr/>
              <a:tblGrid>
                <a:gridCol w="4724400"/>
                <a:gridCol w="2917825"/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Lek i doza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Dužina lečenja</a:t>
                      </a: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Penicilin V 250-500 mg 2-4 x na dan per os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dana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Benzatinpenicilin 600 000 i. j. im. &lt; 27 kg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Jedna doza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Benzatinpenicilin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1.200 000 i. j. im. &gt; 27 kg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Jedna doza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Prokainpenicilin 800 000-1.600 000 i.j. im.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Dečija doza: 25 000-50 000 i.j./kg/dan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dana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Eritromicin 4x 250-500 mg dnevno, per 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Dečija doza: 25-50 mg/kg/2-4 doze, per os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dana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3123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898</TotalTime>
  <Words>1614</Words>
  <Application>Microsoft Office PowerPoint</Application>
  <PresentationFormat>On-screen Show (4:3)</PresentationFormat>
  <Paragraphs>409</Paragraphs>
  <Slides>47</Slides>
  <Notes>35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Shimmer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ЕГЗАНТЕМА СУБИТУМ (тродневна грозница, розеола инфантум)  Бенигно, вирусно обољење са макулозном оспом, након тродневне фебрилности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</dc:creator>
  <cp:lastModifiedBy>Predrag Canovic</cp:lastModifiedBy>
  <cp:revision>45</cp:revision>
  <dcterms:created xsi:type="dcterms:W3CDTF">2009-03-01T22:58:43Z</dcterms:created>
  <dcterms:modified xsi:type="dcterms:W3CDTF">2023-02-02T22:10:48Z</dcterms:modified>
</cp:coreProperties>
</file>